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1"/>
  </p:notesMasterIdLst>
  <p:handoutMasterIdLst>
    <p:handoutMasterId r:id="rId52"/>
  </p:handoutMasterIdLst>
  <p:sldIdLst>
    <p:sldId id="256" r:id="rId2"/>
    <p:sldId id="373" r:id="rId3"/>
    <p:sldId id="257" r:id="rId4"/>
    <p:sldId id="297" r:id="rId5"/>
    <p:sldId id="372" r:id="rId6"/>
    <p:sldId id="311" r:id="rId7"/>
    <p:sldId id="313" r:id="rId8"/>
    <p:sldId id="348" r:id="rId9"/>
    <p:sldId id="349" r:id="rId10"/>
    <p:sldId id="315" r:id="rId11"/>
    <p:sldId id="316" r:id="rId12"/>
    <p:sldId id="350" r:id="rId13"/>
    <p:sldId id="351" r:id="rId14"/>
    <p:sldId id="352" r:id="rId15"/>
    <p:sldId id="345" r:id="rId16"/>
    <p:sldId id="346" r:id="rId17"/>
    <p:sldId id="368" r:id="rId18"/>
    <p:sldId id="364" r:id="rId19"/>
    <p:sldId id="362" r:id="rId20"/>
    <p:sldId id="369" r:id="rId21"/>
    <p:sldId id="365" r:id="rId22"/>
    <p:sldId id="312" r:id="rId23"/>
    <p:sldId id="318" r:id="rId24"/>
    <p:sldId id="371" r:id="rId25"/>
    <p:sldId id="353" r:id="rId26"/>
    <p:sldId id="355" r:id="rId27"/>
    <p:sldId id="319" r:id="rId28"/>
    <p:sldId id="317" r:id="rId29"/>
    <p:sldId id="370" r:id="rId30"/>
    <p:sldId id="363" r:id="rId31"/>
    <p:sldId id="367" r:id="rId32"/>
    <p:sldId id="324" r:id="rId33"/>
    <p:sldId id="325" r:id="rId34"/>
    <p:sldId id="347" r:id="rId35"/>
    <p:sldId id="366" r:id="rId36"/>
    <p:sldId id="356" r:id="rId37"/>
    <p:sldId id="357" r:id="rId38"/>
    <p:sldId id="358" r:id="rId39"/>
    <p:sldId id="320" r:id="rId40"/>
    <p:sldId id="321" r:id="rId41"/>
    <p:sldId id="322" r:id="rId42"/>
    <p:sldId id="323" r:id="rId43"/>
    <p:sldId id="359" r:id="rId44"/>
    <p:sldId id="360" r:id="rId45"/>
    <p:sldId id="296" r:id="rId46"/>
    <p:sldId id="284" r:id="rId47"/>
    <p:sldId id="361" r:id="rId48"/>
    <p:sldId id="294" r:id="rId49"/>
    <p:sldId id="277" r:id="rId50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5" autoAdjust="0"/>
    <p:restoredTop sz="94660"/>
  </p:normalViewPr>
  <p:slideViewPr>
    <p:cSldViewPr>
      <p:cViewPr varScale="1">
        <p:scale>
          <a:sx n="81" d="100"/>
          <a:sy n="81" d="100"/>
        </p:scale>
        <p:origin x="150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A6298F3-3482-4B48-8DA1-5848166C4437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B033B8F-0B44-4DDD-ACCD-4EE8B9368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480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73DE9FF-6A31-4ED1-A72A-1CBB50F2372A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30450FC-4689-4564-BCBC-DBF3949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404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dcollins</a:t>
            </a:r>
            <a:r>
              <a:rPr lang="en-GB" dirty="0"/>
              <a:t>      teacher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50FC-4689-4564-BCBC-DBF3949CF4A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729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59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17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466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3811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427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4992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673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945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54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89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87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93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078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81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93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24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0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B3BBE84-DB95-47B2-B9F1-D3ABF337F9B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385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97A532-4A22-421F-8622-0DCCE82103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2420" r="8579" b="-1"/>
          <a:stretch/>
        </p:blipFill>
        <p:spPr>
          <a:xfrm>
            <a:off x="-2381" y="10"/>
            <a:ext cx="9143999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799"/>
            <a:ext cx="6000750" cy="2971801"/>
          </a:xfrm>
        </p:spPr>
        <p:txBody>
          <a:bodyPr>
            <a:normAutofit/>
          </a:bodyPr>
          <a:lstStyle/>
          <a:p>
            <a:r>
              <a:rPr lang="en-GB" sz="4400" dirty="0"/>
              <a:t>Mathematics at </a:t>
            </a:r>
            <a:r>
              <a:rPr lang="en-GB" sz="4400" dirty="0" err="1"/>
              <a:t>ghyllgrove</a:t>
            </a:r>
            <a:br>
              <a:rPr lang="en-GB" sz="4400" dirty="0"/>
            </a:br>
            <a:r>
              <a:rPr lang="en-GB" sz="4400" dirty="0"/>
              <a:t>Years 1 and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67"/>
            <a:ext cx="5073825" cy="1947333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chemeClr val="tx1"/>
                </a:solidFill>
              </a:rPr>
              <a:t>Mr Dale Collins </a:t>
            </a:r>
          </a:p>
          <a:p>
            <a:r>
              <a:rPr lang="en-GB" sz="2000" dirty="0">
                <a:solidFill>
                  <a:schemeClr val="tx1"/>
                </a:solidFill>
              </a:rPr>
              <a:t>Year 2 Teacher </a:t>
            </a:r>
          </a:p>
          <a:p>
            <a:r>
              <a:rPr lang="en-GB" dirty="0">
                <a:solidFill>
                  <a:schemeClr val="tx1"/>
                </a:solidFill>
              </a:rPr>
              <a:t>Key Stage 1 Lead</a:t>
            </a:r>
          </a:p>
          <a:p>
            <a:r>
              <a:rPr lang="en-GB" sz="2000" dirty="0">
                <a:solidFill>
                  <a:schemeClr val="tx1"/>
                </a:solidFill>
              </a:rPr>
              <a:t>Mathematics Lead</a:t>
            </a:r>
          </a:p>
        </p:txBody>
      </p:sp>
    </p:spTree>
    <p:extLst>
      <p:ext uri="{BB962C8B-B14F-4D97-AF65-F5344CB8AC3E}">
        <p14:creationId xmlns:p14="http://schemas.microsoft.com/office/powerpoint/2010/main" val="1400582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EAF3-77ED-415F-B1DB-5D027D1B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58335" cy="1524000"/>
          </a:xfrm>
        </p:spPr>
        <p:txBody>
          <a:bodyPr/>
          <a:lstStyle/>
          <a:p>
            <a:r>
              <a:rPr lang="en-GB" dirty="0"/>
              <a:t>Year 2 – Counting 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3CDC01-7E24-4B6C-8E38-817A2A3CE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40768"/>
            <a:ext cx="5112568" cy="21592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E5084C-1540-4B7B-9D14-D20B25D6A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789040"/>
            <a:ext cx="5184576" cy="194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EAF3-77ED-415F-B1DB-5D027D1B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58335" cy="1524000"/>
          </a:xfrm>
        </p:spPr>
        <p:txBody>
          <a:bodyPr/>
          <a:lstStyle/>
          <a:p>
            <a:r>
              <a:rPr lang="en-GB" dirty="0"/>
              <a:t>Year 2 – expanded methods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C613C3-FA72-4DF5-A3A8-1EBBBDB3D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412775"/>
            <a:ext cx="8614319" cy="363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82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EAF3-77ED-415F-B1DB-5D027D1B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58335" cy="1524000"/>
          </a:xfrm>
        </p:spPr>
        <p:txBody>
          <a:bodyPr/>
          <a:lstStyle/>
          <a:p>
            <a:r>
              <a:rPr lang="en-GB" dirty="0"/>
              <a:t>Year 1 – removing GROUPS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D95251-EDDE-4862-811C-ED047DE0A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40768"/>
            <a:ext cx="4896544" cy="520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89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EAF3-77ED-415F-B1DB-5D027D1B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58335" cy="1524000"/>
          </a:xfrm>
        </p:spPr>
        <p:txBody>
          <a:bodyPr/>
          <a:lstStyle/>
          <a:p>
            <a:r>
              <a:rPr lang="en-GB" dirty="0"/>
              <a:t>Year 1 –  Counting back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1AF9C1-BFA4-4CFB-8F90-DB0E01C32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80" y="1281112"/>
            <a:ext cx="5731172" cy="534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22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EAF3-77ED-415F-B1DB-5D027D1B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58335" cy="1524000"/>
          </a:xfrm>
        </p:spPr>
        <p:txBody>
          <a:bodyPr/>
          <a:lstStyle/>
          <a:p>
            <a:r>
              <a:rPr lang="en-GB" dirty="0"/>
              <a:t>Year 1 – counting back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4EAC82-4C08-4F82-8144-1C49ACB23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53" y="1340768"/>
            <a:ext cx="872945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14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EAF3-77ED-415F-B1DB-5D027D1B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58335" cy="1524000"/>
          </a:xfrm>
        </p:spPr>
        <p:txBody>
          <a:bodyPr/>
          <a:lstStyle/>
          <a:p>
            <a:r>
              <a:rPr lang="en-GB" dirty="0"/>
              <a:t>Year 2 – Counting back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C16514-BA68-47CD-BD78-A10394DAC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84784"/>
            <a:ext cx="6563277" cy="2160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AFA62B-3837-43EC-B9D3-20B3A3415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5" y="3982566"/>
            <a:ext cx="6534035" cy="232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45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EAF3-77ED-415F-B1DB-5D027D1B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58335" cy="1524000"/>
          </a:xfrm>
        </p:spPr>
        <p:txBody>
          <a:bodyPr/>
          <a:lstStyle/>
          <a:p>
            <a:r>
              <a:rPr lang="en-GB" dirty="0"/>
              <a:t>Year 2 – expanded methods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E6D185-609D-4137-8356-DF1D9EE9C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268760"/>
            <a:ext cx="8391221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49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A16C15-C69C-43F9-BF08-BC06DF73F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493" y="0"/>
            <a:ext cx="66790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43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F5DE26-B47D-4DD2-BD87-2F9193C57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147637"/>
            <a:ext cx="7067550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58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E57D63-0F4B-4622-AD5A-C5D4DE5CB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2300287"/>
            <a:ext cx="64865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87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86AC0-EA4F-4D1F-8361-CF54B22B2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Today’s aims…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3EE56-8381-40C8-B30F-3D1974267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Give you an overview of the Year 1 and 2 curriculum for Maths.</a:t>
            </a:r>
          </a:p>
          <a:p>
            <a:endParaRPr lang="en-GB" dirty="0"/>
          </a:p>
          <a:p>
            <a:r>
              <a:rPr lang="en-GB" dirty="0"/>
              <a:t>Look at how calculation is taught in Year 1 and 2.</a:t>
            </a:r>
          </a:p>
          <a:p>
            <a:endParaRPr lang="en-GB" dirty="0"/>
          </a:p>
          <a:p>
            <a:r>
              <a:rPr lang="en-GB" dirty="0"/>
              <a:t>Ideas for supporting Maths at home.</a:t>
            </a:r>
          </a:p>
          <a:p>
            <a:endParaRPr lang="en-GB" dirty="0"/>
          </a:p>
          <a:p>
            <a:r>
              <a:rPr lang="en-GB" dirty="0"/>
              <a:t>Update on E-Safety</a:t>
            </a:r>
          </a:p>
        </p:txBody>
      </p:sp>
    </p:spTree>
    <p:extLst>
      <p:ext uri="{BB962C8B-B14F-4D97-AF65-F5344CB8AC3E}">
        <p14:creationId xmlns:p14="http://schemas.microsoft.com/office/powerpoint/2010/main" val="3491430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83ABFA-24AC-46C0-8F2B-DBBE32314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1038225"/>
            <a:ext cx="78295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7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1DB8C2-A212-49F4-B04F-C493BC9F3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8077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55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286FE-500C-40B5-A3CF-E2F19F01F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97" y="-183232"/>
            <a:ext cx="6554867" cy="1524000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Multiplication and Division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E417A-505E-4C5D-871E-41B51AAAC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1163216"/>
            <a:ext cx="3716866" cy="609600"/>
          </a:xfrm>
        </p:spPr>
        <p:txBody>
          <a:bodyPr/>
          <a:lstStyle/>
          <a:p>
            <a:r>
              <a:rPr lang="en-GB" b="1" u="sng" dirty="0">
                <a:solidFill>
                  <a:schemeClr val="bg1"/>
                </a:solidFill>
              </a:rPr>
              <a:t>By the end of Year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FA294E-39CF-44F8-AC47-BCC5D6231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399" y="1772816"/>
            <a:ext cx="3945467" cy="4598227"/>
          </a:xfrm>
        </p:spPr>
        <p:txBody>
          <a:bodyPr>
            <a:no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Solve one-step problems involving multiplication and division, by calculating the answer using concrete objects, pictorial representations and arrays with the support of the teacher.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829E6B-C094-452B-886D-3783AC85FE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55016" y="1196554"/>
            <a:ext cx="3764051" cy="576262"/>
          </a:xfrm>
        </p:spPr>
        <p:txBody>
          <a:bodyPr/>
          <a:lstStyle/>
          <a:p>
            <a:r>
              <a:rPr lang="en-GB" b="1" u="sng" dirty="0">
                <a:solidFill>
                  <a:schemeClr val="bg1"/>
                </a:solidFill>
              </a:rPr>
              <a:t>By the End of Year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74E099-5FAB-4088-84EA-1F77451FB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62362" y="1772816"/>
            <a:ext cx="3956705" cy="4536504"/>
          </a:xfrm>
        </p:spPr>
        <p:txBody>
          <a:bodyPr>
            <a:no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Recall and use multiplication and division facts for the 2, 5 and 10 multiplication tables, including recognising odd and even numbers</a:t>
            </a:r>
          </a:p>
          <a:p>
            <a:r>
              <a:rPr lang="en-GB" sz="1600" b="1" dirty="0">
                <a:solidFill>
                  <a:schemeClr val="bg1"/>
                </a:solidFill>
              </a:rPr>
              <a:t>Calculate mathematical statements for multiplication and division within the multiplication tables and write them using the multiplication (×), division (÷) and equals (=) signs</a:t>
            </a:r>
          </a:p>
          <a:p>
            <a:r>
              <a:rPr lang="en-GB" sz="1600" b="1" dirty="0">
                <a:solidFill>
                  <a:schemeClr val="bg1"/>
                </a:solidFill>
              </a:rPr>
              <a:t>Solve problems involving multiplication and division, using materials, arrays, repeated addition, mental methods, and multiplication and division facts, including problems in contexts.</a:t>
            </a:r>
          </a:p>
        </p:txBody>
      </p:sp>
    </p:spTree>
    <p:extLst>
      <p:ext uri="{BB962C8B-B14F-4D97-AF65-F5344CB8AC3E}">
        <p14:creationId xmlns:p14="http://schemas.microsoft.com/office/powerpoint/2010/main" val="798346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EAF3-77ED-415F-B1DB-5D027D1B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58335" cy="1524000"/>
          </a:xfrm>
        </p:spPr>
        <p:txBody>
          <a:bodyPr/>
          <a:lstStyle/>
          <a:p>
            <a:r>
              <a:rPr lang="en-GB" dirty="0"/>
              <a:t>Year 1 – Counting in 2s, 5s and 10s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B19346C-4613-44DD-A862-620463DCE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25" y="1340767"/>
            <a:ext cx="320648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899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EAF3-77ED-415F-B1DB-5D027D1B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58335" cy="1524000"/>
          </a:xfrm>
        </p:spPr>
        <p:txBody>
          <a:bodyPr/>
          <a:lstStyle/>
          <a:p>
            <a:r>
              <a:rPr lang="en-GB" dirty="0"/>
              <a:t>Year 1 - groups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B19346C-4613-44DD-A862-620463DCE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25" y="1340767"/>
            <a:ext cx="320648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8EEBE1B-2B36-4E14-8796-EEF6404998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225" y="1340768"/>
          <a:ext cx="7376335" cy="501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Bitmap Image" r:id="rId3" imgW="1714649" imgH="1165961" progId="Paint.Picture">
                  <p:embed/>
                </p:oleObj>
              </mc:Choice>
              <mc:Fallback>
                <p:oleObj name="Bitmap Image" r:id="rId3" imgW="1714649" imgH="1165961" progId="Paint.Picture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8EEBE1B-2B36-4E14-8796-EEF6404998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25" y="1340768"/>
                        <a:ext cx="7376335" cy="50131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540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EAF3-77ED-415F-B1DB-5D027D1B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58335" cy="1524000"/>
          </a:xfrm>
        </p:spPr>
        <p:txBody>
          <a:bodyPr/>
          <a:lstStyle/>
          <a:p>
            <a:r>
              <a:rPr lang="en-GB" dirty="0"/>
              <a:t>Year 2 – lots of</a:t>
            </a:r>
          </a:p>
        </p:txBody>
      </p:sp>
      <p:sp>
        <p:nvSpPr>
          <p:cNvPr id="5" name="Text Box 516">
            <a:extLst>
              <a:ext uri="{FF2B5EF4-FFF2-40B4-BE49-F238E27FC236}">
                <a16:creationId xmlns:a16="http://schemas.microsoft.com/office/drawing/2014/main" id="{72A69801-04E6-49F6-8A0B-AC53EA70FE26}"/>
              </a:ext>
            </a:extLst>
          </p:cNvPr>
          <p:cNvSpPr txBox="1"/>
          <p:nvPr/>
        </p:nvSpPr>
        <p:spPr>
          <a:xfrm>
            <a:off x="395535" y="1640632"/>
            <a:ext cx="8542311" cy="6705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3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Multiply with concrete representations. There are 2 sweets in one bag. How many sweets are there in 5 bags?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F891874-ED3E-4836-AA3F-9583981ED3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940137"/>
              </p:ext>
            </p:extLst>
          </p:nvPr>
        </p:nvGraphicFramePr>
        <p:xfrm>
          <a:off x="179512" y="3662782"/>
          <a:ext cx="8786989" cy="1768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Bitmap Image" r:id="rId3" imgW="2880610" imgH="579293" progId="Paint.Picture">
                  <p:embed/>
                </p:oleObj>
              </mc:Choice>
              <mc:Fallback>
                <p:oleObj name="Bitmap Image" r:id="rId3" imgW="2880610" imgH="579293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662782"/>
                        <a:ext cx="8786989" cy="17680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9323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EAF3-77ED-415F-B1DB-5D027D1B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58335" cy="1524000"/>
          </a:xfrm>
        </p:spPr>
        <p:txBody>
          <a:bodyPr/>
          <a:lstStyle/>
          <a:p>
            <a:r>
              <a:rPr lang="en-GB" dirty="0"/>
              <a:t>Year 2 – lots of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C32D56-ECD6-4B44-A63E-1CB2D30F6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40632"/>
            <a:ext cx="8280920" cy="398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EAF3-77ED-415F-B1DB-5D027D1B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58335" cy="1524000"/>
          </a:xfrm>
        </p:spPr>
        <p:txBody>
          <a:bodyPr/>
          <a:lstStyle/>
          <a:p>
            <a:r>
              <a:rPr lang="en-GB" dirty="0"/>
              <a:t>Year 2 - arrays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A07062-DC20-4F53-B6D5-79B254356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341133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4ACCAB3-6E06-4AF1-93B4-885508EFB5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315053"/>
              </p:ext>
            </p:extLst>
          </p:nvPr>
        </p:nvGraphicFramePr>
        <p:xfrm>
          <a:off x="467544" y="1711546"/>
          <a:ext cx="7898065" cy="3501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Bitmap Image" r:id="rId3" imgW="1958510" imgH="868755" progId="Paint.Picture">
                  <p:embed/>
                </p:oleObj>
              </mc:Choice>
              <mc:Fallback>
                <p:oleObj name="Bitmap Image" r:id="rId3" imgW="1958510" imgH="868755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711546"/>
                        <a:ext cx="7898065" cy="35010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7775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EAF3-77ED-415F-B1DB-5D027D1B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58335" cy="1524000"/>
          </a:xfrm>
        </p:spPr>
        <p:txBody>
          <a:bodyPr/>
          <a:lstStyle/>
          <a:p>
            <a:r>
              <a:rPr lang="en-GB" dirty="0"/>
              <a:t>Year 2 – repeated addition</a:t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77873A-C907-4E67-8549-3A453B7565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8434347" cy="18435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4AAF5F-BE4A-46A5-A013-046E9B7CDDB5}"/>
              </a:ext>
            </a:extLst>
          </p:cNvPr>
          <p:cNvSpPr txBox="1"/>
          <p:nvPr/>
        </p:nvSpPr>
        <p:spPr>
          <a:xfrm>
            <a:off x="353477" y="2204864"/>
            <a:ext cx="3384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4 x 4 = 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AC17A2-7AA2-4DA9-8FDF-727A99EC5182}"/>
              </a:ext>
            </a:extLst>
          </p:cNvPr>
          <p:cNvSpPr txBox="1"/>
          <p:nvPr/>
        </p:nvSpPr>
        <p:spPr>
          <a:xfrm>
            <a:off x="323528" y="1423894"/>
            <a:ext cx="843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solving calculations within their times table knowledge, children will used repeated addition.</a:t>
            </a:r>
          </a:p>
        </p:txBody>
      </p:sp>
    </p:spTree>
    <p:extLst>
      <p:ext uri="{BB962C8B-B14F-4D97-AF65-F5344CB8AC3E}">
        <p14:creationId xmlns:p14="http://schemas.microsoft.com/office/powerpoint/2010/main" val="601388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EC8B1F-78D1-4F46-A05F-D25C48BE0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757237"/>
            <a:ext cx="733425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64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rmAutofit/>
          </a:bodyPr>
          <a:lstStyle/>
          <a:p>
            <a:r>
              <a:rPr lang="en-GB" dirty="0"/>
              <a:t>What do we want for the children at </a:t>
            </a:r>
            <a:r>
              <a:rPr lang="en-GB" dirty="0" err="1"/>
              <a:t>ghyllgrove</a:t>
            </a:r>
            <a:r>
              <a:rPr lang="en-GB" dirty="0"/>
              <a:t>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132856"/>
            <a:ext cx="6554867" cy="4104456"/>
          </a:xfrm>
        </p:spPr>
        <p:txBody>
          <a:bodyPr>
            <a:normAutofit lnSpcReduction="10000"/>
          </a:bodyPr>
          <a:lstStyle/>
          <a:p>
            <a:r>
              <a:rPr lang="en-GB" sz="3600" dirty="0">
                <a:solidFill>
                  <a:schemeClr val="tx1"/>
                </a:solidFill>
              </a:rPr>
              <a:t>Confidence </a:t>
            </a:r>
          </a:p>
          <a:p>
            <a:r>
              <a:rPr lang="en-GB" sz="3600" dirty="0">
                <a:solidFill>
                  <a:schemeClr val="tx1"/>
                </a:solidFill>
              </a:rPr>
              <a:t>Fluency</a:t>
            </a:r>
          </a:p>
          <a:p>
            <a:r>
              <a:rPr lang="en-GB" sz="3600" dirty="0">
                <a:solidFill>
                  <a:schemeClr val="tx1"/>
                </a:solidFill>
              </a:rPr>
              <a:t>Strong arithmetic skills</a:t>
            </a:r>
          </a:p>
          <a:p>
            <a:r>
              <a:rPr lang="en-GB" sz="3600" dirty="0">
                <a:solidFill>
                  <a:schemeClr val="tx1"/>
                </a:solidFill>
              </a:rPr>
              <a:t>Skills for Life</a:t>
            </a:r>
          </a:p>
          <a:p>
            <a:r>
              <a:rPr lang="en-GB" sz="3600" dirty="0">
                <a:solidFill>
                  <a:schemeClr val="tx1"/>
                </a:solidFill>
              </a:rPr>
              <a:t>Enjoyment of the Subject </a:t>
            </a:r>
          </a:p>
          <a:p>
            <a:r>
              <a:rPr lang="en-GB" sz="3600" dirty="0">
                <a:solidFill>
                  <a:schemeClr val="tx1"/>
                </a:solidFill>
              </a:rPr>
              <a:t>Having fun</a:t>
            </a:r>
          </a:p>
        </p:txBody>
      </p:sp>
    </p:spTree>
    <p:extLst>
      <p:ext uri="{BB962C8B-B14F-4D97-AF65-F5344CB8AC3E}">
        <p14:creationId xmlns:p14="http://schemas.microsoft.com/office/powerpoint/2010/main" val="23799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F23C6B-F166-4572-B900-FF04D4C25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37" y="0"/>
            <a:ext cx="7046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97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4B0F1F-0FC2-41A2-B9BF-680109635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381000"/>
            <a:ext cx="743902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052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EAF3-77ED-415F-B1DB-5D027D1B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58335" cy="1524000"/>
          </a:xfrm>
        </p:spPr>
        <p:txBody>
          <a:bodyPr/>
          <a:lstStyle/>
          <a:p>
            <a:r>
              <a:rPr lang="en-GB" dirty="0"/>
              <a:t>Year 1 and 2  – sharing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C226CA-D301-4C71-97B1-1FA4B1BE4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5" y="1556791"/>
            <a:ext cx="2300747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7822433-49C4-48FB-85DB-72C3C778D4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655064"/>
              </p:ext>
            </p:extLst>
          </p:nvPr>
        </p:nvGraphicFramePr>
        <p:xfrm>
          <a:off x="467544" y="1556792"/>
          <a:ext cx="7694117" cy="2852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Bitmap Image" r:id="rId3" imgW="3070476" imgH="1135478" progId="Paint.Picture">
                  <p:embed/>
                </p:oleObj>
              </mc:Choice>
              <mc:Fallback>
                <p:oleObj name="Bitmap Image" r:id="rId3" imgW="3070476" imgH="113547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556792"/>
                        <a:ext cx="7694117" cy="28529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16917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EAF3-77ED-415F-B1DB-5D027D1B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58335" cy="1524000"/>
          </a:xfrm>
        </p:spPr>
        <p:txBody>
          <a:bodyPr/>
          <a:lstStyle/>
          <a:p>
            <a:r>
              <a:rPr lang="en-GB" dirty="0"/>
              <a:t>Year 1 and 2 – grouping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BE958F-D107-416F-A620-643A968D8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420" y="1484783"/>
            <a:ext cx="260231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6FC3467-B233-414E-AFFC-E046FA10BF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032449"/>
              </p:ext>
            </p:extLst>
          </p:nvPr>
        </p:nvGraphicFramePr>
        <p:xfrm>
          <a:off x="159420" y="1484784"/>
          <a:ext cx="8679944" cy="2708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Bitmap Image" r:id="rId3" imgW="3101609" imgH="967619" progId="Paint.Picture">
                  <p:embed/>
                </p:oleObj>
              </mc:Choice>
              <mc:Fallback>
                <p:oleObj name="Bitmap Image" r:id="rId3" imgW="3101609" imgH="96761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20" y="1484784"/>
                        <a:ext cx="8679944" cy="2708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4841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EAF3-77ED-415F-B1DB-5D027D1B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58335" cy="1524000"/>
          </a:xfrm>
        </p:spPr>
        <p:txBody>
          <a:bodyPr/>
          <a:lstStyle/>
          <a:p>
            <a:r>
              <a:rPr lang="en-GB" dirty="0"/>
              <a:t>Year 2 – REPEATED SUBTRACTION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BE958F-D107-416F-A620-643A968D8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420" y="1484783"/>
            <a:ext cx="260231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46F68D9-B011-4B06-B095-D1D2C10E7C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555888"/>
              </p:ext>
            </p:extLst>
          </p:nvPr>
        </p:nvGraphicFramePr>
        <p:xfrm>
          <a:off x="208360" y="2743087"/>
          <a:ext cx="8324676" cy="13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Bitmap Image" r:id="rId3" imgW="5006774" imgH="823031" progId="Paint.Picture">
                  <p:embed/>
                </p:oleObj>
              </mc:Choice>
              <mc:Fallback>
                <p:oleObj name="Bitmap Image" r:id="rId3" imgW="5006774" imgH="823031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360" y="2743087"/>
                        <a:ext cx="8324676" cy="1371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9E72850-57BA-4045-8D33-0B8EAE8558CE}"/>
              </a:ext>
            </a:extLst>
          </p:cNvPr>
          <p:cNvSpPr txBox="1"/>
          <p:nvPr/>
        </p:nvSpPr>
        <p:spPr>
          <a:xfrm>
            <a:off x="128836" y="1916832"/>
            <a:ext cx="13093700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GB" sz="4000" dirty="0">
                <a:effectLst/>
              </a:rPr>
              <a:t>20 ÷ 4 = 5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327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0EC292-3218-4312-B7D7-F983E77BF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143000"/>
            <a:ext cx="84201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21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7D0EC-C753-47C3-AE53-FA1EDD023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in jumps</a:t>
            </a:r>
            <a:br>
              <a:rPr lang="en-GB" dirty="0"/>
            </a:br>
            <a:r>
              <a:rPr lang="en-GB" dirty="0"/>
              <a:t>Odd and even numbers</a:t>
            </a:r>
          </a:p>
        </p:txBody>
      </p:sp>
      <p:pic>
        <p:nvPicPr>
          <p:cNvPr id="3" name="Picture 2" descr="Image result for door number">
            <a:extLst>
              <a:ext uri="{FF2B5EF4-FFF2-40B4-BE49-F238E27FC236}">
                <a16:creationId xmlns:a16="http://schemas.microsoft.com/office/drawing/2014/main" id="{3548963B-B737-4FAB-9AD9-7D21C6594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025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5E9EB-ABB5-427C-B32A-575A01A1A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solidFill>
                  <a:srgbClr val="FF0000"/>
                </a:solidFill>
              </a:rPr>
              <a:t>cars number plate</a:t>
            </a:r>
            <a:br>
              <a:rPr lang="en-GB" b="1" u="sng" dirty="0">
                <a:solidFill>
                  <a:srgbClr val="FF0000"/>
                </a:solidFill>
              </a:rPr>
            </a:br>
            <a:br>
              <a:rPr lang="en-GB" dirty="0"/>
            </a:br>
            <a:r>
              <a:rPr lang="en-GB" dirty="0"/>
              <a:t>rearrange the digits to make the largest number - EK</a:t>
            </a:r>
            <a:r>
              <a:rPr lang="en-GB" b="1" u="sng" dirty="0"/>
              <a:t>13</a:t>
            </a:r>
            <a:r>
              <a:rPr lang="en-GB" dirty="0"/>
              <a:t>EUN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Add the numbers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3F0B1-390E-43E5-BD0A-0EE57A100A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8541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62D2D-8F8E-432B-A6AA-59650D6A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Order your family or toys from smallest to largest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C0D0B-94F2-4B5B-B6EB-C8554883C7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23E080-5D95-42FF-9981-9E9ECB82F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46" y="4236727"/>
            <a:ext cx="7992558" cy="166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949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6C3F72-19CA-403E-9F56-0BF4B6189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552575"/>
            <a:ext cx="55245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07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29" y="116632"/>
            <a:ext cx="8215064" cy="807367"/>
          </a:xfrm>
        </p:spPr>
        <p:txBody>
          <a:bodyPr>
            <a:normAutofit/>
          </a:bodyPr>
          <a:lstStyle/>
          <a:p>
            <a:r>
              <a:rPr lang="en-GB" dirty="0"/>
              <a:t>Maths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874510"/>
            <a:ext cx="3384376" cy="191346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Mathematical Language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Counting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Number Bonds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Number Facts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Times Tables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412776"/>
            <a:ext cx="3823494" cy="511796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59532" y="3717032"/>
            <a:ext cx="3168352" cy="1913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Written and mental methods for + - x /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59532" y="2204864"/>
            <a:ext cx="3168352" cy="1913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Fractions, algebra, </a:t>
            </a:r>
            <a:r>
              <a:rPr lang="en-GB" dirty="0" err="1">
                <a:solidFill>
                  <a:schemeClr val="tx1"/>
                </a:solidFill>
              </a:rPr>
              <a:t>etc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3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D4FF1E-F422-4413-A040-344ACCCB8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776287"/>
            <a:ext cx="556260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332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72DC9D-E4E4-46A4-BAAC-FFC163983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357187"/>
            <a:ext cx="552450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7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B41A33-AEB7-44E5-B301-166FD3E04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1543050"/>
            <a:ext cx="550545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365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8873-100B-4576-B25F-9096733FD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5199856"/>
          </a:xfrm>
        </p:spPr>
        <p:txBody>
          <a:bodyPr>
            <a:normAutofit/>
          </a:bodyPr>
          <a:lstStyle/>
          <a:p>
            <a:r>
              <a:rPr lang="en-GB" b="1" u="sng" dirty="0">
                <a:solidFill>
                  <a:srgbClr val="FF0000"/>
                </a:solidFill>
              </a:rPr>
              <a:t>card game</a:t>
            </a:r>
            <a:br>
              <a:rPr lang="en-GB" b="1" u="sng" dirty="0"/>
            </a:br>
            <a:r>
              <a:rPr lang="en-GB" dirty="0"/>
              <a:t>pairs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snap</a:t>
            </a:r>
            <a:br>
              <a:rPr lang="en-GB" dirty="0"/>
            </a:br>
            <a:br>
              <a:rPr lang="en-GB" dirty="0"/>
            </a:br>
            <a:r>
              <a:rPr lang="en-GB" dirty="0"/>
              <a:t>higher or lower</a:t>
            </a:r>
            <a:br>
              <a:rPr lang="en-GB" dirty="0"/>
            </a:br>
            <a:br>
              <a:rPr lang="en-GB" dirty="0"/>
            </a:br>
            <a:r>
              <a:rPr lang="en-GB" dirty="0"/>
              <a:t>21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C0EC7-D00A-4591-811F-057B9CED2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51628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A3E588-B38B-46A2-8340-442A9298D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47662"/>
            <a:ext cx="5181600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277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31640" y="0"/>
            <a:ext cx="6554867" cy="1524000"/>
          </a:xfrm>
        </p:spPr>
        <p:txBody>
          <a:bodyPr/>
          <a:lstStyle/>
          <a:p>
            <a:r>
              <a:rPr lang="en-GB" dirty="0"/>
              <a:t>BUILDING SOLID FOUNDATIONS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23528" y="2295580"/>
            <a:ext cx="8280920" cy="401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u="sng" dirty="0">
                <a:solidFill>
                  <a:schemeClr val="tx1"/>
                </a:solidFill>
              </a:rPr>
              <a:t>Baking at home</a:t>
            </a:r>
            <a:endParaRPr lang="en-GB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4000" u="sng" dirty="0">
                <a:solidFill>
                  <a:schemeClr val="tx1"/>
                </a:solidFill>
              </a:rPr>
              <a:t>Handling money 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tx1"/>
                </a:solidFill>
              </a:rPr>
              <a:t>Identify coins.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tx1"/>
                </a:solidFill>
              </a:rPr>
              <a:t>How much money do I have?</a:t>
            </a:r>
          </a:p>
          <a:p>
            <a:pPr marL="0" indent="0">
              <a:buNone/>
            </a:pPr>
            <a:endParaRPr lang="en-GB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40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1732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31640" y="0"/>
            <a:ext cx="6554867" cy="1524000"/>
          </a:xfrm>
        </p:spPr>
        <p:txBody>
          <a:bodyPr/>
          <a:lstStyle/>
          <a:p>
            <a:r>
              <a:rPr lang="en-GB" dirty="0"/>
              <a:t>BUILDING SOLID FOUNDATIONS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23528" y="1503492"/>
            <a:ext cx="8568952" cy="401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b="1" u="sng" dirty="0">
                <a:solidFill>
                  <a:schemeClr val="tx1"/>
                </a:solidFill>
              </a:rPr>
              <a:t>Number Facts and Number Bonds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tx1"/>
                </a:solidFill>
              </a:rPr>
              <a:t>Random quick fire questions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tx1"/>
                </a:solidFill>
              </a:rPr>
              <a:t>Rock, paper, scissors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tx1"/>
                </a:solidFill>
              </a:rPr>
              <a:t>Dice, playing card, dominoes</a:t>
            </a:r>
          </a:p>
          <a:p>
            <a:pPr marL="0" indent="0">
              <a:buNone/>
            </a:pPr>
            <a:endParaRPr lang="en-GB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840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31640" y="0"/>
            <a:ext cx="6554867" cy="1524000"/>
          </a:xfrm>
        </p:spPr>
        <p:txBody>
          <a:bodyPr/>
          <a:lstStyle/>
          <a:p>
            <a:r>
              <a:rPr lang="en-GB" dirty="0"/>
              <a:t>BUILDING SOLID FOUNDATIONS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23528" y="1412776"/>
            <a:ext cx="8280920" cy="4896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b="1" u="sng" dirty="0">
                <a:solidFill>
                  <a:schemeClr val="tx1"/>
                </a:solidFill>
              </a:rPr>
              <a:t>Maths Monkeys</a:t>
            </a:r>
          </a:p>
          <a:p>
            <a:pPr marL="0" indent="0">
              <a:buNone/>
            </a:pPr>
            <a:endParaRPr lang="en-GB" sz="40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40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4000" b="1" u="sng" dirty="0">
              <a:solidFill>
                <a:schemeClr val="tx1"/>
              </a:solidFill>
            </a:endParaRPr>
          </a:p>
        </p:txBody>
      </p:sp>
      <p:pic>
        <p:nvPicPr>
          <p:cNvPr id="4" name="Picture 3" descr="A group of stuffed animals&#10;&#10;Description automatically generated">
            <a:extLst>
              <a:ext uri="{FF2B5EF4-FFF2-40B4-BE49-F238E27FC236}">
                <a16:creationId xmlns:a16="http://schemas.microsoft.com/office/drawing/2014/main" id="{D7E55B56-7F21-4B6B-81E5-077BE960D2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9"/>
          <a:stretch/>
        </p:blipFill>
        <p:spPr>
          <a:xfrm>
            <a:off x="467544" y="2708920"/>
            <a:ext cx="6048672" cy="340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655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31640" y="0"/>
            <a:ext cx="6554867" cy="1524000"/>
          </a:xfrm>
        </p:spPr>
        <p:txBody>
          <a:bodyPr/>
          <a:lstStyle/>
          <a:p>
            <a:r>
              <a:rPr lang="en-GB" dirty="0"/>
              <a:t>BUILDING SOLID FOUNDATIONS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23528" y="1412776"/>
            <a:ext cx="8280920" cy="4896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b="1" u="sng" dirty="0" err="1">
                <a:solidFill>
                  <a:schemeClr val="tx1"/>
                </a:solidFill>
              </a:rPr>
              <a:t>Numbots</a:t>
            </a:r>
            <a:endParaRPr lang="en-GB" sz="40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40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40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4000" b="1" u="sng" dirty="0">
              <a:solidFill>
                <a:schemeClr val="tx1"/>
              </a:solidFill>
            </a:endParaRPr>
          </a:p>
        </p:txBody>
      </p:sp>
      <p:pic>
        <p:nvPicPr>
          <p:cNvPr id="7170" name="Picture 2" descr="Meridian Community Primary School &amp;amp; Nursery - Numbots">
            <a:extLst>
              <a:ext uri="{FF2B5EF4-FFF2-40B4-BE49-F238E27FC236}">
                <a16:creationId xmlns:a16="http://schemas.microsoft.com/office/drawing/2014/main" id="{A1DB908A-3FA8-41E5-BE5D-22A61B55D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84685"/>
            <a:ext cx="8064896" cy="394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3601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ALWAYS HERE TO HELP.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533400"/>
            <a:ext cx="7999040" cy="37676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7200" dirty="0"/>
              <a:t>Thank you for your time this morning </a:t>
            </a:r>
          </a:p>
        </p:txBody>
      </p:sp>
    </p:spTree>
    <p:extLst>
      <p:ext uri="{BB962C8B-B14F-4D97-AF65-F5344CB8AC3E}">
        <p14:creationId xmlns:p14="http://schemas.microsoft.com/office/powerpoint/2010/main" val="223820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hat Is The Concrete Pictorial Abstract Approach? CPA Maths: A Guide For  Primary Teachers">
            <a:extLst>
              <a:ext uri="{FF2B5EF4-FFF2-40B4-BE49-F238E27FC236}">
                <a16:creationId xmlns:a16="http://schemas.microsoft.com/office/drawing/2014/main" id="{908AE04F-CCA5-43A2-B657-01CAE37F7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0"/>
            <a:ext cx="4573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682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286FE-500C-40B5-A3CF-E2F19F01F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97" y="-183232"/>
            <a:ext cx="6554867" cy="1524000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Addition and Subtraction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E417A-505E-4C5D-871E-41B51AAAC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1163216"/>
            <a:ext cx="3716866" cy="609600"/>
          </a:xfrm>
        </p:spPr>
        <p:txBody>
          <a:bodyPr/>
          <a:lstStyle/>
          <a:p>
            <a:r>
              <a:rPr lang="en-GB" b="1" u="sng" dirty="0">
                <a:solidFill>
                  <a:schemeClr val="bg1"/>
                </a:solidFill>
              </a:rPr>
              <a:t>By the end of Year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FA294E-39CF-44F8-AC47-BCC5D6231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399" y="1772816"/>
            <a:ext cx="3945467" cy="4598227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Read, write and interpret mathematical statements involving addition (+), subtraction (–) and equals (=) signs </a:t>
            </a:r>
          </a:p>
          <a:p>
            <a:r>
              <a:rPr lang="en-GB" b="1" dirty="0">
                <a:solidFill>
                  <a:schemeClr val="bg1"/>
                </a:solidFill>
              </a:rPr>
              <a:t>Represent and use number bonds and related subtraction facts within 20 </a:t>
            </a:r>
          </a:p>
          <a:p>
            <a:r>
              <a:rPr lang="en-GB" b="1" dirty="0">
                <a:solidFill>
                  <a:schemeClr val="bg1"/>
                </a:solidFill>
              </a:rPr>
              <a:t>Add and subtract one-digit and two-digit numbers to 20, including zero </a:t>
            </a:r>
          </a:p>
          <a:p>
            <a:r>
              <a:rPr lang="en-GB" b="1" dirty="0">
                <a:solidFill>
                  <a:schemeClr val="bg1"/>
                </a:solidFill>
              </a:rPr>
              <a:t>Solve one-step problems that involve addition and subtraction, using concrete objects and pictorial representations, and missing number problems such as 7 = – 9.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829E6B-C094-452B-886D-3783AC85FE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55016" y="1196554"/>
            <a:ext cx="3764051" cy="576262"/>
          </a:xfrm>
        </p:spPr>
        <p:txBody>
          <a:bodyPr/>
          <a:lstStyle/>
          <a:p>
            <a:r>
              <a:rPr lang="en-GB" b="1" u="sng" dirty="0">
                <a:solidFill>
                  <a:schemeClr val="bg1"/>
                </a:solidFill>
              </a:rPr>
              <a:t>By the End of Year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74E099-5FAB-4088-84EA-1F77451FB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62362" y="1772816"/>
            <a:ext cx="3956705" cy="4536504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Recall and use addition and subtraction facts to 20 fluently, and derive and use related facts up to 100. </a:t>
            </a:r>
          </a:p>
          <a:p>
            <a:r>
              <a:rPr lang="en-GB" b="1" dirty="0">
                <a:solidFill>
                  <a:schemeClr val="bg1"/>
                </a:solidFill>
              </a:rPr>
              <a:t>Add and subtract numbers using concrete objects, pictorial representations, and mentally, including:</a:t>
            </a:r>
          </a:p>
          <a:p>
            <a:pPr>
              <a:buFontTx/>
              <a:buChar char="-"/>
            </a:pPr>
            <a:r>
              <a:rPr lang="en-GB" b="1" dirty="0">
                <a:solidFill>
                  <a:schemeClr val="bg1"/>
                </a:solidFill>
              </a:rPr>
              <a:t>A two-digit number and ones</a:t>
            </a:r>
          </a:p>
          <a:p>
            <a:pPr>
              <a:buFontTx/>
              <a:buChar char="-"/>
            </a:pPr>
            <a:r>
              <a:rPr lang="en-GB" b="1" dirty="0">
                <a:solidFill>
                  <a:schemeClr val="bg1"/>
                </a:solidFill>
              </a:rPr>
              <a:t>A two-digit number and tens</a:t>
            </a:r>
          </a:p>
          <a:p>
            <a:pPr>
              <a:buFontTx/>
              <a:buChar char="-"/>
            </a:pPr>
            <a:r>
              <a:rPr lang="en-GB" b="1" dirty="0">
                <a:solidFill>
                  <a:schemeClr val="bg1"/>
                </a:solidFill>
              </a:rPr>
              <a:t>Two two-digit numbers </a:t>
            </a:r>
          </a:p>
          <a:p>
            <a:pPr>
              <a:buFontTx/>
              <a:buChar char="-"/>
            </a:pPr>
            <a:r>
              <a:rPr lang="en-GB" b="1" dirty="0">
                <a:solidFill>
                  <a:schemeClr val="bg1"/>
                </a:solidFill>
              </a:rPr>
              <a:t>Adding three one-digit numbers </a:t>
            </a:r>
          </a:p>
          <a:p>
            <a:r>
              <a:rPr lang="en-GB" b="1" dirty="0">
                <a:solidFill>
                  <a:schemeClr val="bg1"/>
                </a:solidFill>
              </a:rPr>
              <a:t>solve problems with addition and subtraction: using concrete objects and pictorial representations, including those involving numbers, quantities and measures.</a:t>
            </a:r>
          </a:p>
          <a:p>
            <a:r>
              <a:rPr lang="en-GB" b="1" dirty="0">
                <a:solidFill>
                  <a:schemeClr val="bg1"/>
                </a:solidFill>
              </a:rPr>
              <a:t>Recognise and use the inverse relationship between addition and subtraction and use this to check calculations and solve missing number problems.</a:t>
            </a:r>
          </a:p>
        </p:txBody>
      </p:sp>
    </p:spTree>
    <p:extLst>
      <p:ext uri="{BB962C8B-B14F-4D97-AF65-F5344CB8AC3E}">
        <p14:creationId xmlns:p14="http://schemas.microsoft.com/office/powerpoint/2010/main" val="439331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EAF3-77ED-415F-B1DB-5D027D1B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58335" cy="1524000"/>
          </a:xfrm>
        </p:spPr>
        <p:txBody>
          <a:bodyPr/>
          <a:lstStyle/>
          <a:p>
            <a:r>
              <a:rPr lang="en-GB" dirty="0"/>
              <a:t>Year 1 – COMBINING GROUPS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889A93-BC78-4683-B8E3-555CD7D07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52" y="1268760"/>
            <a:ext cx="5094435" cy="527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51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EAF3-77ED-415F-B1DB-5D027D1B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58335" cy="1524000"/>
          </a:xfrm>
        </p:spPr>
        <p:txBody>
          <a:bodyPr/>
          <a:lstStyle/>
          <a:p>
            <a:r>
              <a:rPr lang="en-GB" dirty="0"/>
              <a:t>Year 1 –  Counting 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D44A40-B29E-4C03-82C8-95D0E531A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52" y="1228724"/>
            <a:ext cx="5301951" cy="523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01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EAF3-77ED-415F-B1DB-5D027D1B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58335" cy="1524000"/>
          </a:xfrm>
        </p:spPr>
        <p:txBody>
          <a:bodyPr/>
          <a:lstStyle/>
          <a:p>
            <a:r>
              <a:rPr lang="en-GB" dirty="0"/>
              <a:t>Year 1 – counting 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7C8EAA-478B-4EDE-A405-9FC44536C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85" y="1484784"/>
            <a:ext cx="7728123" cy="345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18411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677</Words>
  <Application>Microsoft Office PowerPoint</Application>
  <PresentationFormat>On-screen Show (4:3)</PresentationFormat>
  <Paragraphs>102</Paragraphs>
  <Slides>49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Calibri</vt:lpstr>
      <vt:lpstr>Century Gothic</vt:lpstr>
      <vt:lpstr>Wingdings 3</vt:lpstr>
      <vt:lpstr>Slice</vt:lpstr>
      <vt:lpstr>Bitmap Image</vt:lpstr>
      <vt:lpstr>Mathematics at ghyllgrove Years 1 and 2</vt:lpstr>
      <vt:lpstr>Today’s aims…</vt:lpstr>
      <vt:lpstr>What do we want for the children at ghyllgrove?</vt:lpstr>
      <vt:lpstr>Maths</vt:lpstr>
      <vt:lpstr>PowerPoint Presentation</vt:lpstr>
      <vt:lpstr>Addition and Subtraction</vt:lpstr>
      <vt:lpstr>Year 1 – COMBINING GROUPS</vt:lpstr>
      <vt:lpstr>Year 1 –  Counting on</vt:lpstr>
      <vt:lpstr>Year 1 – counting on</vt:lpstr>
      <vt:lpstr>Year 2 – Counting on</vt:lpstr>
      <vt:lpstr>Year 2 – expanded methods</vt:lpstr>
      <vt:lpstr>Year 1 – removing GROUPS</vt:lpstr>
      <vt:lpstr>Year 1 –  Counting back</vt:lpstr>
      <vt:lpstr>Year 1 – counting back</vt:lpstr>
      <vt:lpstr>Year 2 – Counting back</vt:lpstr>
      <vt:lpstr>Year 2 – expanded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Multiplication and Division</vt:lpstr>
      <vt:lpstr>Year 1 – Counting in 2s, 5s and 10s</vt:lpstr>
      <vt:lpstr>Year 1 - groups</vt:lpstr>
      <vt:lpstr>Year 2 – lots of</vt:lpstr>
      <vt:lpstr>Year 2 – lots of</vt:lpstr>
      <vt:lpstr>Year 2 - arrays</vt:lpstr>
      <vt:lpstr>Year 2 – repeated addition </vt:lpstr>
      <vt:lpstr>PowerPoint Presentation</vt:lpstr>
      <vt:lpstr>PowerPoint Presentation</vt:lpstr>
      <vt:lpstr>PowerPoint Presentation</vt:lpstr>
      <vt:lpstr>Year 1 and 2  – sharing</vt:lpstr>
      <vt:lpstr>Year 1 and 2 – grouping</vt:lpstr>
      <vt:lpstr>Year 2 – REPEATED SUBTRACTION</vt:lpstr>
      <vt:lpstr>PowerPoint Presentation</vt:lpstr>
      <vt:lpstr>Counting in jumps Odd and even numbers</vt:lpstr>
      <vt:lpstr>cars number plate  rearrange the digits to make the largest number - EK13EUN  Add the numbers</vt:lpstr>
      <vt:lpstr>Order your family or toys from smallest to largest    </vt:lpstr>
      <vt:lpstr>PowerPoint Presentation</vt:lpstr>
      <vt:lpstr>PowerPoint Presentation</vt:lpstr>
      <vt:lpstr>PowerPoint Presentation</vt:lpstr>
      <vt:lpstr>PowerPoint Presentation</vt:lpstr>
      <vt:lpstr>card game pairs  snap  higher or lower  21   </vt:lpstr>
      <vt:lpstr>PowerPoint Presentation</vt:lpstr>
      <vt:lpstr>BUILDING SOLID FOUNDATIONS</vt:lpstr>
      <vt:lpstr>BUILDING SOLID FOUNDATIONS</vt:lpstr>
      <vt:lpstr>BUILDING SOLID FOUNDATIONS</vt:lpstr>
      <vt:lpstr>BUILDING SOLID FOUNDATIONS</vt:lpstr>
      <vt:lpstr>ALWAYS HERE TO HELP.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Dale Collins</dc:creator>
  <cp:lastModifiedBy>Dale Collins</cp:lastModifiedBy>
  <cp:revision>17</cp:revision>
  <cp:lastPrinted>2019-10-17T20:51:39Z</cp:lastPrinted>
  <dcterms:created xsi:type="dcterms:W3CDTF">2019-10-17T19:27:54Z</dcterms:created>
  <dcterms:modified xsi:type="dcterms:W3CDTF">2021-11-01T21:00:45Z</dcterms:modified>
</cp:coreProperties>
</file>