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81" r:id="rId8"/>
    <p:sldId id="271" r:id="rId9"/>
    <p:sldId id="282" r:id="rId10"/>
    <p:sldId id="272" r:id="rId11"/>
    <p:sldId id="283" r:id="rId12"/>
    <p:sldId id="273" r:id="rId13"/>
    <p:sldId id="274" r:id="rId14"/>
    <p:sldId id="275" r:id="rId15"/>
    <p:sldId id="276" r:id="rId16"/>
    <p:sldId id="277" r:id="rId17"/>
    <p:sldId id="280" r:id="rId18"/>
    <p:sldId id="261" r:id="rId19"/>
    <p:sldId id="260" r:id="rId20"/>
    <p:sldId id="262" r:id="rId21"/>
    <p:sldId id="263" r:id="rId22"/>
    <p:sldId id="264" r:id="rId23"/>
    <p:sldId id="265" r:id="rId24"/>
    <p:sldId id="267" r:id="rId25"/>
    <p:sldId id="268" r:id="rId26"/>
    <p:sldId id="278" r:id="rId27"/>
    <p:sldId id="27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D1B99CA-D195-43DB-A508-82CC638F3D58}">
          <p14:sldIdLst>
            <p14:sldId id="256"/>
            <p14:sldId id="257"/>
            <p14:sldId id="258"/>
            <p14:sldId id="259"/>
            <p14:sldId id="269"/>
            <p14:sldId id="270"/>
            <p14:sldId id="281"/>
            <p14:sldId id="271"/>
            <p14:sldId id="282"/>
            <p14:sldId id="272"/>
            <p14:sldId id="283"/>
            <p14:sldId id="273"/>
            <p14:sldId id="274"/>
            <p14:sldId id="275"/>
            <p14:sldId id="276"/>
            <p14:sldId id="277"/>
            <p14:sldId id="280"/>
            <p14:sldId id="261"/>
            <p14:sldId id="260"/>
            <p14:sldId id="262"/>
            <p14:sldId id="263"/>
            <p14:sldId id="264"/>
            <p14:sldId id="265"/>
            <p14:sldId id="267"/>
            <p14:sldId id="268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49E2-2009-4348-9B70-343A02573FF5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D244-DA99-4BFB-B8B5-EA54EFC88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28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49E2-2009-4348-9B70-343A02573FF5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D244-DA99-4BFB-B8B5-EA54EFC88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1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49E2-2009-4348-9B70-343A02573FF5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D244-DA99-4BFB-B8B5-EA54EFC88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235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49E2-2009-4348-9B70-343A02573FF5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D244-DA99-4BFB-B8B5-EA54EFC88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21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49E2-2009-4348-9B70-343A02573FF5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D244-DA99-4BFB-B8B5-EA54EFC88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573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49E2-2009-4348-9B70-343A02573FF5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D244-DA99-4BFB-B8B5-EA54EFC88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396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49E2-2009-4348-9B70-343A02573FF5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D244-DA99-4BFB-B8B5-EA54EFC88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709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49E2-2009-4348-9B70-343A02573FF5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D244-DA99-4BFB-B8B5-EA54EFC88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396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49E2-2009-4348-9B70-343A02573FF5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D244-DA99-4BFB-B8B5-EA54EFC88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5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49E2-2009-4348-9B70-343A02573FF5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062D244-DA99-4BFB-B8B5-EA54EFC88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36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49E2-2009-4348-9B70-343A02573FF5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D244-DA99-4BFB-B8B5-EA54EFC88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59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49E2-2009-4348-9B70-343A02573FF5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D244-DA99-4BFB-B8B5-EA54EFC88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967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49E2-2009-4348-9B70-343A02573FF5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D244-DA99-4BFB-B8B5-EA54EFC88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843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49E2-2009-4348-9B70-343A02573FF5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D244-DA99-4BFB-B8B5-EA54EFC88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15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49E2-2009-4348-9B70-343A02573FF5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D244-DA99-4BFB-B8B5-EA54EFC88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918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49E2-2009-4348-9B70-343A02573FF5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D244-DA99-4BFB-B8B5-EA54EFC88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61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49E2-2009-4348-9B70-343A02573FF5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D244-DA99-4BFB-B8B5-EA54EFC88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55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9F49E2-2009-4348-9B70-343A02573FF5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62D244-DA99-4BFB-B8B5-EA54EFC88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29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962BC-A614-4D88-94FE-4CD04FF845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Online Safety Workshop</a:t>
            </a:r>
          </a:p>
        </p:txBody>
      </p:sp>
    </p:spTree>
    <p:extLst>
      <p:ext uri="{BB962C8B-B14F-4D97-AF65-F5344CB8AC3E}">
        <p14:creationId xmlns:p14="http://schemas.microsoft.com/office/powerpoint/2010/main" val="1372813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646F7-69FD-4A60-800B-1F86FE5A2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407504"/>
            <a:ext cx="10018713" cy="1752599"/>
          </a:xfrm>
        </p:spPr>
        <p:txBody>
          <a:bodyPr>
            <a:normAutofit/>
          </a:bodyPr>
          <a:lstStyle/>
          <a:p>
            <a:r>
              <a:rPr lang="en-GB" sz="4800" b="1" dirty="0"/>
              <a:t>What is Sexting?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83BC5-371F-4BFF-9C52-80F25CF58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08313"/>
            <a:ext cx="10018713" cy="388288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b="0" i="0" dirty="0">
                <a:effectLst/>
                <a:latin typeface="+mj-lt"/>
              </a:rPr>
              <a:t>When a child is sexually exploited online they might be persuaded or forced to: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+mj-lt"/>
              </a:rPr>
              <a:t>send or post sexually explicit images of themselves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+mj-lt"/>
              </a:rPr>
              <a:t>film or stream sexual activities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+mj-lt"/>
              </a:rPr>
              <a:t>have sexual conversations.</a:t>
            </a:r>
          </a:p>
        </p:txBody>
      </p:sp>
    </p:spTree>
    <p:extLst>
      <p:ext uri="{BB962C8B-B14F-4D97-AF65-F5344CB8AC3E}">
        <p14:creationId xmlns:p14="http://schemas.microsoft.com/office/powerpoint/2010/main" val="2098066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646F7-69FD-4A60-800B-1F86FE5A2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407504"/>
            <a:ext cx="10018713" cy="1752599"/>
          </a:xfrm>
        </p:spPr>
        <p:txBody>
          <a:bodyPr>
            <a:normAutofit/>
          </a:bodyPr>
          <a:lstStyle/>
          <a:p>
            <a:r>
              <a:rPr lang="en-GB" sz="4800" b="1" dirty="0"/>
              <a:t>Advice on Sexting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83BC5-371F-4BFF-9C52-80F25CF58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08313"/>
            <a:ext cx="10018713" cy="3882887"/>
          </a:xfrm>
        </p:spPr>
        <p:txBody>
          <a:bodyPr>
            <a:normAutofit fontScale="92500"/>
          </a:bodyPr>
          <a:lstStyle/>
          <a:p>
            <a:r>
              <a:rPr lang="en-GB" dirty="0"/>
              <a:t>Discuss sexting with your child – ensure they know that once information goes out there, it is very difficult to get back and the consequences can be very upsetting.</a:t>
            </a:r>
          </a:p>
          <a:p>
            <a:r>
              <a:rPr lang="en-GB" dirty="0"/>
              <a:t>Make sure they know they can talk to you if they have any concerns or worries. </a:t>
            </a:r>
          </a:p>
          <a:p>
            <a:r>
              <a:rPr lang="en-GB" dirty="0"/>
              <a:t>With younger children, discuss which parts of their body should be kept private.</a:t>
            </a:r>
          </a:p>
          <a:p>
            <a:pPr marL="0" indent="0">
              <a:buNone/>
            </a:pPr>
            <a:r>
              <a:rPr lang="en-GB" sz="2600" b="1" dirty="0">
                <a:solidFill>
                  <a:srgbClr val="0070C0"/>
                </a:solidFill>
              </a:rPr>
              <a:t>DO</a:t>
            </a:r>
            <a:r>
              <a:rPr lang="en-GB" dirty="0"/>
              <a:t> seek advice from the school if you need further support.</a:t>
            </a:r>
          </a:p>
          <a:p>
            <a:pPr marL="0" indent="0">
              <a:buNone/>
            </a:pPr>
            <a:r>
              <a:rPr lang="en-GB" sz="2600" b="1" dirty="0">
                <a:solidFill>
                  <a:srgbClr val="0070C0"/>
                </a:solidFill>
              </a:rPr>
              <a:t>DO</a:t>
            </a:r>
            <a:r>
              <a:rPr lang="en-GB" dirty="0"/>
              <a:t> report it to the police or CEOP if you </a:t>
            </a:r>
            <a:r>
              <a:rPr lang="en-GB"/>
              <a:t>have any </a:t>
            </a:r>
            <a:r>
              <a:rPr lang="en-GB" dirty="0"/>
              <a:t>suspicions about the involvement of an adult or think your child has been coerced. </a:t>
            </a:r>
          </a:p>
        </p:txBody>
      </p:sp>
    </p:spTree>
    <p:extLst>
      <p:ext uri="{BB962C8B-B14F-4D97-AF65-F5344CB8AC3E}">
        <p14:creationId xmlns:p14="http://schemas.microsoft.com/office/powerpoint/2010/main" val="262215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ACC9617D-0B8E-4365-9D47-E621B35D62A6}"/>
              </a:ext>
            </a:extLst>
          </p:cNvPr>
          <p:cNvSpPr/>
          <p:nvPr/>
        </p:nvSpPr>
        <p:spPr>
          <a:xfrm>
            <a:off x="2690191" y="834887"/>
            <a:ext cx="4240696" cy="2226365"/>
          </a:xfrm>
          <a:prstGeom prst="wedgeRectCallout">
            <a:avLst>
              <a:gd name="adj1" fmla="val -1770"/>
              <a:gd name="adj2" fmla="val 744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7F3FDE94-A5EA-4561-A5B8-21DD6E86017D}"/>
              </a:ext>
            </a:extLst>
          </p:cNvPr>
          <p:cNvSpPr/>
          <p:nvPr/>
        </p:nvSpPr>
        <p:spPr>
          <a:xfrm>
            <a:off x="6096000" y="3429000"/>
            <a:ext cx="4240696" cy="2226365"/>
          </a:xfrm>
          <a:prstGeom prst="wedgeRectCallout">
            <a:avLst>
              <a:gd name="adj1" fmla="val 730"/>
              <a:gd name="adj2" fmla="val 6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BD1E38-A5D7-4571-94F0-9E784FC5AD48}"/>
              </a:ext>
            </a:extLst>
          </p:cNvPr>
          <p:cNvSpPr txBox="1"/>
          <p:nvPr/>
        </p:nvSpPr>
        <p:spPr>
          <a:xfrm>
            <a:off x="2888973" y="917017"/>
            <a:ext cx="38696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An open and honest dialogue with your child is absolutely key.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934443-17EA-461E-8C54-9E9EC2F51FF6}"/>
              </a:ext>
            </a:extLst>
          </p:cNvPr>
          <p:cNvSpPr txBox="1"/>
          <p:nvPr/>
        </p:nvSpPr>
        <p:spPr>
          <a:xfrm>
            <a:off x="6281530" y="3511130"/>
            <a:ext cx="38696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Talk to your child about their internet use. Let them know they can talk to you.</a:t>
            </a:r>
          </a:p>
        </p:txBody>
      </p:sp>
    </p:spTree>
    <p:extLst>
      <p:ext uri="{BB962C8B-B14F-4D97-AF65-F5344CB8AC3E}">
        <p14:creationId xmlns:p14="http://schemas.microsoft.com/office/powerpoint/2010/main" val="352344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ACC9617D-0B8E-4365-9D47-E621B35D62A6}"/>
              </a:ext>
            </a:extLst>
          </p:cNvPr>
          <p:cNvSpPr/>
          <p:nvPr/>
        </p:nvSpPr>
        <p:spPr>
          <a:xfrm>
            <a:off x="2690191" y="834887"/>
            <a:ext cx="4240696" cy="2226365"/>
          </a:xfrm>
          <a:prstGeom prst="wedgeRectCallout">
            <a:avLst>
              <a:gd name="adj1" fmla="val -1770"/>
              <a:gd name="adj2" fmla="val 744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7F3FDE94-A5EA-4561-A5B8-21DD6E86017D}"/>
              </a:ext>
            </a:extLst>
          </p:cNvPr>
          <p:cNvSpPr/>
          <p:nvPr/>
        </p:nvSpPr>
        <p:spPr>
          <a:xfrm>
            <a:off x="6096000" y="3429000"/>
            <a:ext cx="4240696" cy="2226365"/>
          </a:xfrm>
          <a:prstGeom prst="wedgeRectCallout">
            <a:avLst>
              <a:gd name="adj1" fmla="val 730"/>
              <a:gd name="adj2" fmla="val 6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BD1E38-A5D7-4571-94F0-9E784FC5AD48}"/>
              </a:ext>
            </a:extLst>
          </p:cNvPr>
          <p:cNvSpPr txBox="1"/>
          <p:nvPr/>
        </p:nvSpPr>
        <p:spPr>
          <a:xfrm>
            <a:off x="2875721" y="1115575"/>
            <a:ext cx="38696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Establish boundaries and your expectations.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934443-17EA-461E-8C54-9E9EC2F51FF6}"/>
              </a:ext>
            </a:extLst>
          </p:cNvPr>
          <p:cNvSpPr txBox="1"/>
          <p:nvPr/>
        </p:nvSpPr>
        <p:spPr>
          <a:xfrm>
            <a:off x="6188765" y="3634241"/>
            <a:ext cx="40551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Filtering software and locking down the privacy settings can help block unwanted content.</a:t>
            </a:r>
          </a:p>
        </p:txBody>
      </p:sp>
    </p:spTree>
    <p:extLst>
      <p:ext uri="{BB962C8B-B14F-4D97-AF65-F5344CB8AC3E}">
        <p14:creationId xmlns:p14="http://schemas.microsoft.com/office/powerpoint/2010/main" val="1046130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ACC9617D-0B8E-4365-9D47-E621B35D62A6}"/>
              </a:ext>
            </a:extLst>
          </p:cNvPr>
          <p:cNvSpPr/>
          <p:nvPr/>
        </p:nvSpPr>
        <p:spPr>
          <a:xfrm>
            <a:off x="2690191" y="834887"/>
            <a:ext cx="4240696" cy="2226365"/>
          </a:xfrm>
          <a:prstGeom prst="wedgeRectCallout">
            <a:avLst>
              <a:gd name="adj1" fmla="val -1770"/>
              <a:gd name="adj2" fmla="val 744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7F3FDE94-A5EA-4561-A5B8-21DD6E86017D}"/>
              </a:ext>
            </a:extLst>
          </p:cNvPr>
          <p:cNvSpPr/>
          <p:nvPr/>
        </p:nvSpPr>
        <p:spPr>
          <a:xfrm>
            <a:off x="6096000" y="3429000"/>
            <a:ext cx="4240696" cy="2226365"/>
          </a:xfrm>
          <a:prstGeom prst="wedgeRectCallout">
            <a:avLst>
              <a:gd name="adj1" fmla="val 730"/>
              <a:gd name="adj2" fmla="val 6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BD1E38-A5D7-4571-94F0-9E784FC5AD48}"/>
              </a:ext>
            </a:extLst>
          </p:cNvPr>
          <p:cNvSpPr txBox="1"/>
          <p:nvPr/>
        </p:nvSpPr>
        <p:spPr>
          <a:xfrm>
            <a:off x="2875721" y="1115575"/>
            <a:ext cx="38696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Familiarise yourself with safety and privacy settings on the devices your family uses.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934443-17EA-461E-8C54-9E9EC2F51FF6}"/>
              </a:ext>
            </a:extLst>
          </p:cNvPr>
          <p:cNvSpPr txBox="1"/>
          <p:nvPr/>
        </p:nvSpPr>
        <p:spPr>
          <a:xfrm>
            <a:off x="6188765" y="3634241"/>
            <a:ext cx="4055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Learn how to block/mute other users on games and social media sites.</a:t>
            </a:r>
          </a:p>
        </p:txBody>
      </p:sp>
    </p:spTree>
    <p:extLst>
      <p:ext uri="{BB962C8B-B14F-4D97-AF65-F5344CB8AC3E}">
        <p14:creationId xmlns:p14="http://schemas.microsoft.com/office/powerpoint/2010/main" val="463208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ACC9617D-0B8E-4365-9D47-E621B35D62A6}"/>
              </a:ext>
            </a:extLst>
          </p:cNvPr>
          <p:cNvSpPr/>
          <p:nvPr/>
        </p:nvSpPr>
        <p:spPr>
          <a:xfrm>
            <a:off x="2690191" y="834887"/>
            <a:ext cx="4240696" cy="2226365"/>
          </a:xfrm>
          <a:prstGeom prst="wedgeRectCallout">
            <a:avLst>
              <a:gd name="adj1" fmla="val -1770"/>
              <a:gd name="adj2" fmla="val 744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7F3FDE94-A5EA-4561-A5B8-21DD6E86017D}"/>
              </a:ext>
            </a:extLst>
          </p:cNvPr>
          <p:cNvSpPr/>
          <p:nvPr/>
        </p:nvSpPr>
        <p:spPr>
          <a:xfrm>
            <a:off x="6096000" y="3429000"/>
            <a:ext cx="4240696" cy="2226365"/>
          </a:xfrm>
          <a:prstGeom prst="wedgeRectCallout">
            <a:avLst>
              <a:gd name="adj1" fmla="val 730"/>
              <a:gd name="adj2" fmla="val 6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BD1E38-A5D7-4571-94F0-9E784FC5AD48}"/>
              </a:ext>
            </a:extLst>
          </p:cNvPr>
          <p:cNvSpPr txBox="1"/>
          <p:nvPr/>
        </p:nvSpPr>
        <p:spPr>
          <a:xfrm>
            <a:off x="2875721" y="1115575"/>
            <a:ext cx="38696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Get involved with your child’s life online. Learn about the apps, games and devices they use.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934443-17EA-461E-8C54-9E9EC2F51FF6}"/>
              </a:ext>
            </a:extLst>
          </p:cNvPr>
          <p:cNvSpPr txBox="1"/>
          <p:nvPr/>
        </p:nvSpPr>
        <p:spPr>
          <a:xfrm>
            <a:off x="6188765" y="3634241"/>
            <a:ext cx="4055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Play their favourite games with them, try out their favourite apps.</a:t>
            </a:r>
          </a:p>
        </p:txBody>
      </p:sp>
    </p:spTree>
    <p:extLst>
      <p:ext uri="{BB962C8B-B14F-4D97-AF65-F5344CB8AC3E}">
        <p14:creationId xmlns:p14="http://schemas.microsoft.com/office/powerpoint/2010/main" val="2208823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16ECB2-8B43-4FE1-8F10-9B206E882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539" y="61291"/>
            <a:ext cx="4147931" cy="6735417"/>
          </a:xfrm>
          <a:prstGeom prst="rect">
            <a:avLst/>
          </a:prstGeom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ACC9617D-0B8E-4365-9D47-E621B35D62A6}"/>
              </a:ext>
            </a:extLst>
          </p:cNvPr>
          <p:cNvSpPr/>
          <p:nvPr/>
        </p:nvSpPr>
        <p:spPr>
          <a:xfrm>
            <a:off x="2358887" y="1298714"/>
            <a:ext cx="3034748" cy="1616764"/>
          </a:xfrm>
          <a:prstGeom prst="wedgeRectCallout">
            <a:avLst>
              <a:gd name="adj1" fmla="val -1770"/>
              <a:gd name="adj2" fmla="val 744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7F3FDE94-A5EA-4561-A5B8-21DD6E86017D}"/>
              </a:ext>
            </a:extLst>
          </p:cNvPr>
          <p:cNvSpPr/>
          <p:nvPr/>
        </p:nvSpPr>
        <p:spPr>
          <a:xfrm>
            <a:off x="2358887" y="3384276"/>
            <a:ext cx="3034748" cy="1850333"/>
          </a:xfrm>
          <a:prstGeom prst="wedgeRectCallout">
            <a:avLst>
              <a:gd name="adj1" fmla="val 730"/>
              <a:gd name="adj2" fmla="val 6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934443-17EA-461E-8C54-9E9EC2F51FF6}"/>
              </a:ext>
            </a:extLst>
          </p:cNvPr>
          <p:cNvSpPr txBox="1"/>
          <p:nvPr/>
        </p:nvSpPr>
        <p:spPr>
          <a:xfrm>
            <a:off x="2451652" y="1361781"/>
            <a:ext cx="2835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Encourage your child to always ‘Think before you post’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2B431C-4A95-4076-A2DB-56EB2C1F3CB2}"/>
              </a:ext>
            </a:extLst>
          </p:cNvPr>
          <p:cNvSpPr txBox="1"/>
          <p:nvPr/>
        </p:nvSpPr>
        <p:spPr>
          <a:xfrm>
            <a:off x="2458278" y="3524612"/>
            <a:ext cx="2835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Lead by example and discuss the content you post on social media.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405D23-32BD-4F2B-8CDF-E74C38624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478" y="61291"/>
            <a:ext cx="4147931" cy="6735417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A5E69B75-07AD-4628-B7B0-FB36ABF3AD7C}"/>
              </a:ext>
            </a:extLst>
          </p:cNvPr>
          <p:cNvSpPr/>
          <p:nvPr/>
        </p:nvSpPr>
        <p:spPr>
          <a:xfrm>
            <a:off x="7321826" y="1298714"/>
            <a:ext cx="3034748" cy="1616764"/>
          </a:xfrm>
          <a:prstGeom prst="wedgeRectCallout">
            <a:avLst>
              <a:gd name="adj1" fmla="val -1770"/>
              <a:gd name="adj2" fmla="val 744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46001CE9-4A3C-4AA8-9A4C-4FE59B5B8EEC}"/>
              </a:ext>
            </a:extLst>
          </p:cNvPr>
          <p:cNvSpPr/>
          <p:nvPr/>
        </p:nvSpPr>
        <p:spPr>
          <a:xfrm>
            <a:off x="7321826" y="3384276"/>
            <a:ext cx="3034748" cy="1850333"/>
          </a:xfrm>
          <a:prstGeom prst="wedgeRectCallout">
            <a:avLst>
              <a:gd name="adj1" fmla="val 730"/>
              <a:gd name="adj2" fmla="val 6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C13BA5-C6CB-470A-80FA-8246CA2DC610}"/>
              </a:ext>
            </a:extLst>
          </p:cNvPr>
          <p:cNvSpPr txBox="1"/>
          <p:nvPr/>
        </p:nvSpPr>
        <p:spPr>
          <a:xfrm>
            <a:off x="7414591" y="1361781"/>
            <a:ext cx="2835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Give your child strategies to cope with content they don’t want to see.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AA98EC-EE0B-4C33-A701-618BF0E86475}"/>
              </a:ext>
            </a:extLst>
          </p:cNvPr>
          <p:cNvSpPr txBox="1"/>
          <p:nvPr/>
        </p:nvSpPr>
        <p:spPr>
          <a:xfrm>
            <a:off x="7421217" y="3524612"/>
            <a:ext cx="2835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For example, speaking to you or turning off the device. </a:t>
            </a:r>
          </a:p>
        </p:txBody>
      </p:sp>
    </p:spTree>
    <p:extLst>
      <p:ext uri="{BB962C8B-B14F-4D97-AF65-F5344CB8AC3E}">
        <p14:creationId xmlns:p14="http://schemas.microsoft.com/office/powerpoint/2010/main" val="3756758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C1D80-B744-495C-A858-C24532D8A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>
            <a:normAutofit/>
          </a:bodyPr>
          <a:lstStyle/>
          <a:p>
            <a:r>
              <a:rPr lang="en-GB" sz="4400" b="1" dirty="0"/>
              <a:t>Reporting to CEOP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E738F4-9168-4F43-99E0-FB36CA26D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672" y="1262974"/>
            <a:ext cx="9353990" cy="559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55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E3D4922-3D1C-4679-9A86-15BFC1A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9F52C08-8FCD-4D4F-96B5-F1ED8C65A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2"/>
            <a:ext cx="4321766" cy="6857999"/>
          </a:xfrm>
          <a:custGeom>
            <a:avLst/>
            <a:gdLst>
              <a:gd name="connsiteX0" fmla="*/ 0 w 4321766"/>
              <a:gd name="connsiteY0" fmla="*/ 0 h 6857999"/>
              <a:gd name="connsiteX1" fmla="*/ 4039834 w 4321766"/>
              <a:gd name="connsiteY1" fmla="*/ 0 h 6857999"/>
              <a:gd name="connsiteX2" fmla="*/ 3176234 w 4321766"/>
              <a:gd name="connsiteY2" fmla="*/ 5223932 h 6857999"/>
              <a:gd name="connsiteX3" fmla="*/ 4321766 w 4321766"/>
              <a:gd name="connsiteY3" fmla="*/ 6857999 h 6857999"/>
              <a:gd name="connsiteX4" fmla="*/ 0 w 4321766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1766" h="6857999">
                <a:moveTo>
                  <a:pt x="0" y="0"/>
                </a:moveTo>
                <a:lnTo>
                  <a:pt x="4039834" y="0"/>
                </a:lnTo>
                <a:lnTo>
                  <a:pt x="3176234" y="5223932"/>
                </a:lnTo>
                <a:lnTo>
                  <a:pt x="4321766" y="6857999"/>
                </a:lnTo>
                <a:lnTo>
                  <a:pt x="0" y="6857999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2238778-9D1D-45F4-BB78-76F208A22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3667F4D-F2CD-4E50-BACC-24766910F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0CAAE25-D2F2-493F-9569-EC552C1AD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42D5E996-541D-42BA-8B22-F7E96752C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6BDB86F1-7C07-4D49-B9C9-7837A1FB2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92FDEA97-0861-44C0-9B26-4BB5F777A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A9F3AA02-C861-444A-9178-0BD3D3CE1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EDDEC2-E9F0-4375-9DB9-02F171260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0405" y="1396180"/>
            <a:ext cx="6698127" cy="3842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800"/>
              <a:t>Online Safety @ Ghyllgrove</a:t>
            </a:r>
          </a:p>
        </p:txBody>
      </p:sp>
    </p:spTree>
    <p:extLst>
      <p:ext uri="{BB962C8B-B14F-4D97-AF65-F5344CB8AC3E}">
        <p14:creationId xmlns:p14="http://schemas.microsoft.com/office/powerpoint/2010/main" val="3512423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089D35B1-0ED5-4358-8CAE-A9E49412A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DDEF6545-5A42-469E-8778-86CA01CD4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3B08853F-842C-4D0A-9A89-D05CB3990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A436FB18-2D01-4AAB-AD10-2D1208310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9EFB8341-7A7B-46E4-AF94-689147AD0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C4D84136-7804-4605-AC9F-238A3665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4EC6F81C-51C2-4A6F-8B94-562DA673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2AFBF86-5DAF-4D46-8786-F4C7A376C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E19B3BDB-2DCF-406C-9AA8-9E0970E1B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12B0D721-E797-4F4F-929E-7008008C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9530C853-97C0-43FB-B7C2-1E5E42A73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DCAD804E-1F0F-4678-871B-39A05266F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3EE94EE6-76C6-4910-A4B6-935054712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7D2EB15-59ED-43BB-8CED-7BA0BB5D3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8" name="Rounded Rectangle 16">
            <a:extLst>
              <a:ext uri="{FF2B5EF4-FFF2-40B4-BE49-F238E27FC236}">
                <a16:creationId xmlns:a16="http://schemas.microsoft.com/office/drawing/2014/main" id="{8C2CE3DB-200E-4445-B316-69FE3850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72279" y="648931"/>
            <a:ext cx="8930745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3467E1-44FA-4D86-BAB8-2204F2390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012" y="1632952"/>
            <a:ext cx="8284549" cy="330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4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2400-ED08-4581-86F1-7A4471DAC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u="sng" dirty="0"/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0B9617-98F2-46F8-BEC2-0E59AF75FA81}"/>
              </a:ext>
            </a:extLst>
          </p:cNvPr>
          <p:cNvSpPr txBox="1"/>
          <p:nvPr/>
        </p:nvSpPr>
        <p:spPr>
          <a:xfrm>
            <a:off x="1842868" y="2630658"/>
            <a:ext cx="96601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/>
              <a:t>Children’s use of computing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/>
              <a:t>The issues that children face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/>
              <a:t>Computing @ Ghyllgrove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/>
              <a:t>Useful links and resources</a:t>
            </a:r>
          </a:p>
        </p:txBody>
      </p:sp>
    </p:spTree>
    <p:extLst>
      <p:ext uri="{BB962C8B-B14F-4D97-AF65-F5344CB8AC3E}">
        <p14:creationId xmlns:p14="http://schemas.microsoft.com/office/powerpoint/2010/main" val="4005832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089D35B1-0ED5-4358-8CAE-A9E49412A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DDEF6545-5A42-469E-8778-86CA01CD4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3B08853F-842C-4D0A-9A89-D05CB3990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A436FB18-2D01-4AAB-AD10-2D1208310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9EFB8341-7A7B-46E4-AF94-689147AD0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C4D84136-7804-4605-AC9F-238A3665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4EC6F81C-51C2-4A6F-8B94-562DA673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2AFBF86-5DAF-4D46-8786-F4C7A376C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E19B3BDB-2DCF-406C-9AA8-9E0970E1B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12B0D721-E797-4F4F-929E-7008008C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9530C853-97C0-43FB-B7C2-1E5E42A73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55" name="Freeform 9">
              <a:extLst>
                <a:ext uri="{FF2B5EF4-FFF2-40B4-BE49-F238E27FC236}">
                  <a16:creationId xmlns:a16="http://schemas.microsoft.com/office/drawing/2014/main" id="{DCAD804E-1F0F-4678-871B-39A05266F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56" name="Freeform 10">
              <a:extLst>
                <a:ext uri="{FF2B5EF4-FFF2-40B4-BE49-F238E27FC236}">
                  <a16:creationId xmlns:a16="http://schemas.microsoft.com/office/drawing/2014/main" id="{3EE94EE6-76C6-4910-A4B6-935054712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57" name="Freeform 11">
              <a:extLst>
                <a:ext uri="{FF2B5EF4-FFF2-40B4-BE49-F238E27FC236}">
                  <a16:creationId xmlns:a16="http://schemas.microsoft.com/office/drawing/2014/main" id="{87D2EB15-59ED-43BB-8CED-7BA0BB5D3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59" name="Rounded Rectangle 16">
            <a:extLst>
              <a:ext uri="{FF2B5EF4-FFF2-40B4-BE49-F238E27FC236}">
                <a16:creationId xmlns:a16="http://schemas.microsoft.com/office/drawing/2014/main" id="{8C2CE3DB-200E-4445-B316-69FE3850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72279" y="648931"/>
            <a:ext cx="8930745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9B99C1-2E70-4A19-80CB-9AE38718D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012" y="1832942"/>
            <a:ext cx="8284549" cy="290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94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089D35B1-0ED5-4358-8CAE-A9E49412A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65" name="Freeform 6">
              <a:extLst>
                <a:ext uri="{FF2B5EF4-FFF2-40B4-BE49-F238E27FC236}">
                  <a16:creationId xmlns:a16="http://schemas.microsoft.com/office/drawing/2014/main" id="{DDEF6545-5A42-469E-8778-86CA01CD4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6" name="Freeform 7">
              <a:extLst>
                <a:ext uri="{FF2B5EF4-FFF2-40B4-BE49-F238E27FC236}">
                  <a16:creationId xmlns:a16="http://schemas.microsoft.com/office/drawing/2014/main" id="{3B08853F-842C-4D0A-9A89-D05CB3990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A436FB18-2D01-4AAB-AD10-2D1208310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68" name="Freeform 9">
              <a:extLst>
                <a:ext uri="{FF2B5EF4-FFF2-40B4-BE49-F238E27FC236}">
                  <a16:creationId xmlns:a16="http://schemas.microsoft.com/office/drawing/2014/main" id="{9EFB8341-7A7B-46E4-AF94-689147AD0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69" name="Freeform 10">
              <a:extLst>
                <a:ext uri="{FF2B5EF4-FFF2-40B4-BE49-F238E27FC236}">
                  <a16:creationId xmlns:a16="http://schemas.microsoft.com/office/drawing/2014/main" id="{C4D84136-7804-4605-AC9F-238A3665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70" name="Freeform 11">
              <a:extLst>
                <a:ext uri="{FF2B5EF4-FFF2-40B4-BE49-F238E27FC236}">
                  <a16:creationId xmlns:a16="http://schemas.microsoft.com/office/drawing/2014/main" id="{4EC6F81C-51C2-4A6F-8B94-562DA673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2AFBF86-5DAF-4D46-8786-F4C7A376C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E19B3BDB-2DCF-406C-9AA8-9E0970E1B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12B0D721-E797-4F4F-929E-7008008C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9530C853-97C0-43FB-B7C2-1E5E42A73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DCAD804E-1F0F-4678-871B-39A05266F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77" name="Freeform 10">
              <a:extLst>
                <a:ext uri="{FF2B5EF4-FFF2-40B4-BE49-F238E27FC236}">
                  <a16:creationId xmlns:a16="http://schemas.microsoft.com/office/drawing/2014/main" id="{3EE94EE6-76C6-4910-A4B6-935054712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87D2EB15-59ED-43BB-8CED-7BA0BB5D3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80" name="Rounded Rectangle 16">
            <a:extLst>
              <a:ext uri="{FF2B5EF4-FFF2-40B4-BE49-F238E27FC236}">
                <a16:creationId xmlns:a16="http://schemas.microsoft.com/office/drawing/2014/main" id="{8C2CE3DB-200E-4445-B316-69FE3850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72279" y="648931"/>
            <a:ext cx="8930745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83F39E-2142-44A7-B6D8-384F267F8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012" y="1824548"/>
            <a:ext cx="8284549" cy="292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18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089D35B1-0ED5-4358-8CAE-A9E49412A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DDEF6545-5A42-469E-8778-86CA01CD4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7" name="Freeform 7">
              <a:extLst>
                <a:ext uri="{FF2B5EF4-FFF2-40B4-BE49-F238E27FC236}">
                  <a16:creationId xmlns:a16="http://schemas.microsoft.com/office/drawing/2014/main" id="{3B08853F-842C-4D0A-9A89-D05CB3990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8" name="Freeform 8">
              <a:extLst>
                <a:ext uri="{FF2B5EF4-FFF2-40B4-BE49-F238E27FC236}">
                  <a16:creationId xmlns:a16="http://schemas.microsoft.com/office/drawing/2014/main" id="{A436FB18-2D01-4AAB-AD10-2D1208310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9" name="Freeform 9">
              <a:extLst>
                <a:ext uri="{FF2B5EF4-FFF2-40B4-BE49-F238E27FC236}">
                  <a16:creationId xmlns:a16="http://schemas.microsoft.com/office/drawing/2014/main" id="{9EFB8341-7A7B-46E4-AF94-689147AD0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0" name="Freeform 10">
              <a:extLst>
                <a:ext uri="{FF2B5EF4-FFF2-40B4-BE49-F238E27FC236}">
                  <a16:creationId xmlns:a16="http://schemas.microsoft.com/office/drawing/2014/main" id="{C4D84136-7804-4605-AC9F-238A3665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91" name="Freeform 11">
              <a:extLst>
                <a:ext uri="{FF2B5EF4-FFF2-40B4-BE49-F238E27FC236}">
                  <a16:creationId xmlns:a16="http://schemas.microsoft.com/office/drawing/2014/main" id="{4EC6F81C-51C2-4A6F-8B94-562DA673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2AFBF86-5DAF-4D46-8786-F4C7A376C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94" name="Freeform 6">
              <a:extLst>
                <a:ext uri="{FF2B5EF4-FFF2-40B4-BE49-F238E27FC236}">
                  <a16:creationId xmlns:a16="http://schemas.microsoft.com/office/drawing/2014/main" id="{E19B3BDB-2DCF-406C-9AA8-9E0970E1B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5" name="Freeform 7">
              <a:extLst>
                <a:ext uri="{FF2B5EF4-FFF2-40B4-BE49-F238E27FC236}">
                  <a16:creationId xmlns:a16="http://schemas.microsoft.com/office/drawing/2014/main" id="{12B0D721-E797-4F4F-929E-7008008C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96" name="Freeform 8">
              <a:extLst>
                <a:ext uri="{FF2B5EF4-FFF2-40B4-BE49-F238E27FC236}">
                  <a16:creationId xmlns:a16="http://schemas.microsoft.com/office/drawing/2014/main" id="{9530C853-97C0-43FB-B7C2-1E5E42A73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97" name="Freeform 9">
              <a:extLst>
                <a:ext uri="{FF2B5EF4-FFF2-40B4-BE49-F238E27FC236}">
                  <a16:creationId xmlns:a16="http://schemas.microsoft.com/office/drawing/2014/main" id="{DCAD804E-1F0F-4678-871B-39A05266F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8" name="Freeform 10">
              <a:extLst>
                <a:ext uri="{FF2B5EF4-FFF2-40B4-BE49-F238E27FC236}">
                  <a16:creationId xmlns:a16="http://schemas.microsoft.com/office/drawing/2014/main" id="{3EE94EE6-76C6-4910-A4B6-935054712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99" name="Freeform 11">
              <a:extLst>
                <a:ext uri="{FF2B5EF4-FFF2-40B4-BE49-F238E27FC236}">
                  <a16:creationId xmlns:a16="http://schemas.microsoft.com/office/drawing/2014/main" id="{87D2EB15-59ED-43BB-8CED-7BA0BB5D3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1" name="Rounded Rectangle 16">
            <a:extLst>
              <a:ext uri="{FF2B5EF4-FFF2-40B4-BE49-F238E27FC236}">
                <a16:creationId xmlns:a16="http://schemas.microsoft.com/office/drawing/2014/main" id="{8C2CE3DB-200E-4445-B316-69FE3850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72279" y="648931"/>
            <a:ext cx="8930745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BF0527-75B0-4C81-A3DD-203B55652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012" y="1647291"/>
            <a:ext cx="8284549" cy="32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00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89D35B1-0ED5-4358-8CAE-A9E49412A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07" name="Freeform 6">
              <a:extLst>
                <a:ext uri="{FF2B5EF4-FFF2-40B4-BE49-F238E27FC236}">
                  <a16:creationId xmlns:a16="http://schemas.microsoft.com/office/drawing/2014/main" id="{DDEF6545-5A42-469E-8778-86CA01CD4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8" name="Freeform 7">
              <a:extLst>
                <a:ext uri="{FF2B5EF4-FFF2-40B4-BE49-F238E27FC236}">
                  <a16:creationId xmlns:a16="http://schemas.microsoft.com/office/drawing/2014/main" id="{3B08853F-842C-4D0A-9A89-D05CB3990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9" name="Freeform 8">
              <a:extLst>
                <a:ext uri="{FF2B5EF4-FFF2-40B4-BE49-F238E27FC236}">
                  <a16:creationId xmlns:a16="http://schemas.microsoft.com/office/drawing/2014/main" id="{A436FB18-2D01-4AAB-AD10-2D1208310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0" name="Freeform 9">
              <a:extLst>
                <a:ext uri="{FF2B5EF4-FFF2-40B4-BE49-F238E27FC236}">
                  <a16:creationId xmlns:a16="http://schemas.microsoft.com/office/drawing/2014/main" id="{9EFB8341-7A7B-46E4-AF94-689147AD0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11" name="Freeform 10">
              <a:extLst>
                <a:ext uri="{FF2B5EF4-FFF2-40B4-BE49-F238E27FC236}">
                  <a16:creationId xmlns:a16="http://schemas.microsoft.com/office/drawing/2014/main" id="{C4D84136-7804-4605-AC9F-238A3665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12" name="Freeform 11">
              <a:extLst>
                <a:ext uri="{FF2B5EF4-FFF2-40B4-BE49-F238E27FC236}">
                  <a16:creationId xmlns:a16="http://schemas.microsoft.com/office/drawing/2014/main" id="{4EC6F81C-51C2-4A6F-8B94-562DA673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92AFBF86-5DAF-4D46-8786-F4C7A376C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15" name="Freeform 6">
              <a:extLst>
                <a:ext uri="{FF2B5EF4-FFF2-40B4-BE49-F238E27FC236}">
                  <a16:creationId xmlns:a16="http://schemas.microsoft.com/office/drawing/2014/main" id="{E19B3BDB-2DCF-406C-9AA8-9E0970E1B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6" name="Freeform 7">
              <a:extLst>
                <a:ext uri="{FF2B5EF4-FFF2-40B4-BE49-F238E27FC236}">
                  <a16:creationId xmlns:a16="http://schemas.microsoft.com/office/drawing/2014/main" id="{12B0D721-E797-4F4F-929E-7008008C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7" name="Freeform 8">
              <a:extLst>
                <a:ext uri="{FF2B5EF4-FFF2-40B4-BE49-F238E27FC236}">
                  <a16:creationId xmlns:a16="http://schemas.microsoft.com/office/drawing/2014/main" id="{9530C853-97C0-43FB-B7C2-1E5E42A73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8" name="Freeform 9">
              <a:extLst>
                <a:ext uri="{FF2B5EF4-FFF2-40B4-BE49-F238E27FC236}">
                  <a16:creationId xmlns:a16="http://schemas.microsoft.com/office/drawing/2014/main" id="{DCAD804E-1F0F-4678-871B-39A05266F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19" name="Freeform 10">
              <a:extLst>
                <a:ext uri="{FF2B5EF4-FFF2-40B4-BE49-F238E27FC236}">
                  <a16:creationId xmlns:a16="http://schemas.microsoft.com/office/drawing/2014/main" id="{3EE94EE6-76C6-4910-A4B6-935054712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20" name="Freeform 11">
              <a:extLst>
                <a:ext uri="{FF2B5EF4-FFF2-40B4-BE49-F238E27FC236}">
                  <a16:creationId xmlns:a16="http://schemas.microsoft.com/office/drawing/2014/main" id="{87D2EB15-59ED-43BB-8CED-7BA0BB5D3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22" name="Rounded Rectangle 16">
            <a:extLst>
              <a:ext uri="{FF2B5EF4-FFF2-40B4-BE49-F238E27FC236}">
                <a16:creationId xmlns:a16="http://schemas.microsoft.com/office/drawing/2014/main" id="{8C2CE3DB-200E-4445-B316-69FE3850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72279" y="648931"/>
            <a:ext cx="8930745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81334F-1312-4B2F-A042-180D780D0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012" y="1824548"/>
            <a:ext cx="8284549" cy="292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43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>
            <a:extLst>
              <a:ext uri="{FF2B5EF4-FFF2-40B4-BE49-F238E27FC236}">
                <a16:creationId xmlns:a16="http://schemas.microsoft.com/office/drawing/2014/main" id="{089D35B1-0ED5-4358-8CAE-A9E49412A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28" name="Freeform 6">
              <a:extLst>
                <a:ext uri="{FF2B5EF4-FFF2-40B4-BE49-F238E27FC236}">
                  <a16:creationId xmlns:a16="http://schemas.microsoft.com/office/drawing/2014/main" id="{DDEF6545-5A42-469E-8778-86CA01CD4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9" name="Freeform 7">
              <a:extLst>
                <a:ext uri="{FF2B5EF4-FFF2-40B4-BE49-F238E27FC236}">
                  <a16:creationId xmlns:a16="http://schemas.microsoft.com/office/drawing/2014/main" id="{3B08853F-842C-4D0A-9A89-D05CB3990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0" name="Freeform 8">
              <a:extLst>
                <a:ext uri="{FF2B5EF4-FFF2-40B4-BE49-F238E27FC236}">
                  <a16:creationId xmlns:a16="http://schemas.microsoft.com/office/drawing/2014/main" id="{A436FB18-2D01-4AAB-AD10-2D1208310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1" name="Freeform 9">
              <a:extLst>
                <a:ext uri="{FF2B5EF4-FFF2-40B4-BE49-F238E27FC236}">
                  <a16:creationId xmlns:a16="http://schemas.microsoft.com/office/drawing/2014/main" id="{9EFB8341-7A7B-46E4-AF94-689147AD0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2" name="Freeform 10">
              <a:extLst>
                <a:ext uri="{FF2B5EF4-FFF2-40B4-BE49-F238E27FC236}">
                  <a16:creationId xmlns:a16="http://schemas.microsoft.com/office/drawing/2014/main" id="{C4D84136-7804-4605-AC9F-238A3665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3" name="Freeform 11">
              <a:extLst>
                <a:ext uri="{FF2B5EF4-FFF2-40B4-BE49-F238E27FC236}">
                  <a16:creationId xmlns:a16="http://schemas.microsoft.com/office/drawing/2014/main" id="{4EC6F81C-51C2-4A6F-8B94-562DA673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92AFBF86-5DAF-4D46-8786-F4C7A376C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36" name="Freeform 6">
              <a:extLst>
                <a:ext uri="{FF2B5EF4-FFF2-40B4-BE49-F238E27FC236}">
                  <a16:creationId xmlns:a16="http://schemas.microsoft.com/office/drawing/2014/main" id="{E19B3BDB-2DCF-406C-9AA8-9E0970E1B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7" name="Freeform 7">
              <a:extLst>
                <a:ext uri="{FF2B5EF4-FFF2-40B4-BE49-F238E27FC236}">
                  <a16:creationId xmlns:a16="http://schemas.microsoft.com/office/drawing/2014/main" id="{12B0D721-E797-4F4F-929E-7008008C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8" name="Freeform 8">
              <a:extLst>
                <a:ext uri="{FF2B5EF4-FFF2-40B4-BE49-F238E27FC236}">
                  <a16:creationId xmlns:a16="http://schemas.microsoft.com/office/drawing/2014/main" id="{9530C853-97C0-43FB-B7C2-1E5E42A73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9" name="Freeform 9">
              <a:extLst>
                <a:ext uri="{FF2B5EF4-FFF2-40B4-BE49-F238E27FC236}">
                  <a16:creationId xmlns:a16="http://schemas.microsoft.com/office/drawing/2014/main" id="{DCAD804E-1F0F-4678-871B-39A05266F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0" name="Freeform 10">
              <a:extLst>
                <a:ext uri="{FF2B5EF4-FFF2-40B4-BE49-F238E27FC236}">
                  <a16:creationId xmlns:a16="http://schemas.microsoft.com/office/drawing/2014/main" id="{3EE94EE6-76C6-4910-A4B6-935054712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1" name="Freeform 11">
              <a:extLst>
                <a:ext uri="{FF2B5EF4-FFF2-40B4-BE49-F238E27FC236}">
                  <a16:creationId xmlns:a16="http://schemas.microsoft.com/office/drawing/2014/main" id="{87D2EB15-59ED-43BB-8CED-7BA0BB5D3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43" name="Rounded Rectangle 16">
            <a:extLst>
              <a:ext uri="{FF2B5EF4-FFF2-40B4-BE49-F238E27FC236}">
                <a16:creationId xmlns:a16="http://schemas.microsoft.com/office/drawing/2014/main" id="{8C2CE3DB-200E-4445-B316-69FE3850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72279" y="648931"/>
            <a:ext cx="8930745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BB38E3-A944-4CB6-A0D5-F4CF017AF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012" y="1821729"/>
            <a:ext cx="8284549" cy="292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34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89D35B1-0ED5-4358-8CAE-A9E49412A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DDEF6545-5A42-469E-8778-86CA01CD4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3B08853F-842C-4D0A-9A89-D05CB3990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A436FB18-2D01-4AAB-AD10-2D1208310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9EFB8341-7A7B-46E4-AF94-689147AD0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4D84136-7804-4605-AC9F-238A3665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4EC6F81C-51C2-4A6F-8B94-562DA673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92AFBF86-5DAF-4D46-8786-F4C7A376C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57" name="Freeform 6">
              <a:extLst>
                <a:ext uri="{FF2B5EF4-FFF2-40B4-BE49-F238E27FC236}">
                  <a16:creationId xmlns:a16="http://schemas.microsoft.com/office/drawing/2014/main" id="{E19B3BDB-2DCF-406C-9AA8-9E0970E1B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8" name="Freeform 7">
              <a:extLst>
                <a:ext uri="{FF2B5EF4-FFF2-40B4-BE49-F238E27FC236}">
                  <a16:creationId xmlns:a16="http://schemas.microsoft.com/office/drawing/2014/main" id="{12B0D721-E797-4F4F-929E-7008008C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9" name="Freeform 8">
              <a:extLst>
                <a:ext uri="{FF2B5EF4-FFF2-40B4-BE49-F238E27FC236}">
                  <a16:creationId xmlns:a16="http://schemas.microsoft.com/office/drawing/2014/main" id="{9530C853-97C0-43FB-B7C2-1E5E42A73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0" name="Freeform 9">
              <a:extLst>
                <a:ext uri="{FF2B5EF4-FFF2-40B4-BE49-F238E27FC236}">
                  <a16:creationId xmlns:a16="http://schemas.microsoft.com/office/drawing/2014/main" id="{DCAD804E-1F0F-4678-871B-39A05266F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1" name="Freeform 10">
              <a:extLst>
                <a:ext uri="{FF2B5EF4-FFF2-40B4-BE49-F238E27FC236}">
                  <a16:creationId xmlns:a16="http://schemas.microsoft.com/office/drawing/2014/main" id="{3EE94EE6-76C6-4910-A4B6-935054712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2" name="Freeform 11">
              <a:extLst>
                <a:ext uri="{FF2B5EF4-FFF2-40B4-BE49-F238E27FC236}">
                  <a16:creationId xmlns:a16="http://schemas.microsoft.com/office/drawing/2014/main" id="{87D2EB15-59ED-43BB-8CED-7BA0BB5D3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64" name="Rounded Rectangle 16">
            <a:extLst>
              <a:ext uri="{FF2B5EF4-FFF2-40B4-BE49-F238E27FC236}">
                <a16:creationId xmlns:a16="http://schemas.microsoft.com/office/drawing/2014/main" id="{8C2CE3DB-200E-4445-B316-69FE3850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72279" y="648931"/>
            <a:ext cx="8930745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97CAC8-5AE6-47F3-A123-8158DC08E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012" y="1655503"/>
            <a:ext cx="8284549" cy="325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47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727BC-7CBA-4660-A337-19305BF7A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278" y="356603"/>
            <a:ext cx="10018713" cy="1752599"/>
          </a:xfrm>
        </p:spPr>
        <p:txBody>
          <a:bodyPr>
            <a:normAutofit/>
          </a:bodyPr>
          <a:lstStyle/>
          <a:p>
            <a:r>
              <a:rPr lang="en-GB" sz="4800" b="1" dirty="0"/>
              <a:t>Useful 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82F754-5BAD-41CE-8FF8-7E4B908CC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611" y="1813633"/>
            <a:ext cx="5262049" cy="468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00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727BC-7CBA-4660-A337-19305BF7A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278" y="356603"/>
            <a:ext cx="10018713" cy="1752599"/>
          </a:xfrm>
        </p:spPr>
        <p:txBody>
          <a:bodyPr>
            <a:normAutofit/>
          </a:bodyPr>
          <a:lstStyle/>
          <a:p>
            <a:r>
              <a:rPr lang="en-GB" sz="4800" b="1" dirty="0"/>
              <a:t>Useful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B5EAAE-8682-4382-A207-05FF6BA7C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815" y="2109202"/>
            <a:ext cx="6551612" cy="5405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645ABF-6022-4378-A7B3-50F85D7EA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815" y="3021548"/>
            <a:ext cx="6371712" cy="59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9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E055887A-3731-4687-98AB-5497CC8D50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73" r="135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C2A2366C-96BE-4587-BABC-529047265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557" y="3336063"/>
            <a:ext cx="7055369" cy="2286139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089962-7D6A-4D3B-A0BA-A8E9E918C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184" y="3531612"/>
            <a:ext cx="6672838" cy="14143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800" dirty="0"/>
              <a:t>How children spend their time online</a:t>
            </a:r>
          </a:p>
        </p:txBody>
      </p:sp>
    </p:spTree>
    <p:extLst>
      <p:ext uri="{BB962C8B-B14F-4D97-AF65-F5344CB8AC3E}">
        <p14:creationId xmlns:p14="http://schemas.microsoft.com/office/powerpoint/2010/main" val="3502195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84E03DA-B800-46E1-AF36-59DF74A4B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7A9900B-CB87-464C-884A-B15D70B64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786E77-8E25-4961-B235-1A73B2CD4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2" y="821265"/>
            <a:ext cx="7142422" cy="52221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/>
              <a:t>The online world can be exciting and inspiring.</a:t>
            </a:r>
            <a:br>
              <a:rPr lang="en-US" dirty="0"/>
            </a:br>
            <a:r>
              <a:rPr lang="en-US" dirty="0"/>
              <a:t>But it can have potential risks and it is important to manage and prevent these.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95369B-D528-438E-80C9-A09304767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1624" y="1923563"/>
            <a:ext cx="0" cy="301752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8BFEA9C-F39C-4DCD-A04E-B59B63ACD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321" y="368514"/>
            <a:ext cx="2280009" cy="12825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E56937-0BCA-47BB-B8F0-9C3D4275B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050" y="152400"/>
            <a:ext cx="3380414" cy="1901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554192-4BB7-4F42-B5A0-AB1267AF9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9924" y="5058232"/>
            <a:ext cx="2952750" cy="1552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72B4C7-80AF-456F-BF31-5A4C35EF8A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306" y="4994135"/>
            <a:ext cx="3883369" cy="16807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5AA2E6-680A-4A5E-90BE-D933D41F6C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066" y="189741"/>
            <a:ext cx="2893275" cy="16266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526CD04-64D2-4D5D-94CF-16E606E134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8113" y="5050475"/>
            <a:ext cx="1617785" cy="16177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7685487-FB3B-424A-8B5E-6528940987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8094" y="5258290"/>
            <a:ext cx="1282505" cy="12825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E799AD6-BA36-4B2C-9B03-8411CA0674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59988" y="361819"/>
            <a:ext cx="1868596" cy="12825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770D57F-BDC2-4943-BC87-B490D37FA9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27422" y="1835053"/>
            <a:ext cx="3152834" cy="11612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83C6979-DF03-44ED-8DEC-7C6F5C732C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84099" y="3146490"/>
            <a:ext cx="3355427" cy="176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43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18656-CA88-49E0-892F-8709BB028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/>
              <a:t>The Issues children face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956B8-7E9A-457B-A522-BD9394AF7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Grooming</a:t>
            </a:r>
          </a:p>
          <a:p>
            <a:r>
              <a:rPr lang="en-GB" sz="4400" dirty="0"/>
              <a:t>Sexting</a:t>
            </a:r>
          </a:p>
          <a:p>
            <a:r>
              <a:rPr lang="en-GB" sz="4400" dirty="0"/>
              <a:t>Cyberbullying</a:t>
            </a:r>
          </a:p>
        </p:txBody>
      </p:sp>
    </p:spTree>
    <p:extLst>
      <p:ext uri="{BB962C8B-B14F-4D97-AF65-F5344CB8AC3E}">
        <p14:creationId xmlns:p14="http://schemas.microsoft.com/office/powerpoint/2010/main" val="3311455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646F7-69FD-4A60-800B-1F86FE5A2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/>
              <a:t>What is Grooming?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83BC5-371F-4BFF-9C52-80F25CF58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0" i="0" dirty="0">
                <a:effectLst/>
                <a:latin typeface="+mj-lt"/>
              </a:rPr>
              <a:t>Grooming is when someone builds a relationship, trust and emotional connection with a child or young person so they can manipulate, exploit and abuse them.</a:t>
            </a:r>
            <a:endParaRPr lang="en-GB" dirty="0">
              <a:latin typeface="+mj-lt"/>
            </a:endParaRPr>
          </a:p>
          <a:p>
            <a:r>
              <a:rPr lang="en-GB" b="0" i="0" dirty="0">
                <a:effectLst/>
                <a:latin typeface="+mj-lt"/>
              </a:rPr>
              <a:t>Anybody can be a groomer, no matter their age, gender or race. Grooming can take place over a short or long period of time – from weeks to years. Groomers may also build a relationship with the young person's family or friends to make them seem trustworthy or authoritative.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9458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646F7-69FD-4A60-800B-1F86FE5A2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/>
              <a:t>Advice on Grooming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83BC5-371F-4BFF-9C52-80F25CF58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Discuss online friendships with your child – remind them that someone they have never met face-to-face is still a stranger. Discuss what kinds of information should be shared online. </a:t>
            </a:r>
          </a:p>
          <a:p>
            <a:r>
              <a:rPr lang="en-GB" dirty="0"/>
              <a:t>Ensure they know they come to you if they have any concerns or worries. </a:t>
            </a:r>
          </a:p>
          <a:p>
            <a:endParaRPr lang="en-GB" dirty="0"/>
          </a:p>
          <a:p>
            <a:r>
              <a:rPr lang="en-GB" dirty="0"/>
              <a:t>If you have any suspicions whatsoever about someone who is in contact with your child online,  report it to CEOP. </a:t>
            </a:r>
          </a:p>
        </p:txBody>
      </p:sp>
    </p:spTree>
    <p:extLst>
      <p:ext uri="{BB962C8B-B14F-4D97-AF65-F5344CB8AC3E}">
        <p14:creationId xmlns:p14="http://schemas.microsoft.com/office/powerpoint/2010/main" val="758376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646F7-69FD-4A60-800B-1F86FE5A2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407504"/>
            <a:ext cx="10018713" cy="1752599"/>
          </a:xfrm>
        </p:spPr>
        <p:txBody>
          <a:bodyPr>
            <a:normAutofit/>
          </a:bodyPr>
          <a:lstStyle/>
          <a:p>
            <a:r>
              <a:rPr lang="en-GB" sz="4800" b="1" dirty="0"/>
              <a:t>What is Cyberbullying?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83BC5-371F-4BFF-9C52-80F25CF58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08313"/>
            <a:ext cx="10018713" cy="3882887"/>
          </a:xfrm>
        </p:spPr>
        <p:txBody>
          <a:bodyPr>
            <a:normAutofit/>
          </a:bodyPr>
          <a:lstStyle/>
          <a:p>
            <a:r>
              <a:rPr lang="en-GB" b="0" i="0" dirty="0">
                <a:effectLst/>
                <a:latin typeface="+mj-lt"/>
              </a:rPr>
              <a:t>Cyberbullying is bullying that takes place online. Unlike bullying offline, online bullying can follow the child wherever they go, via social networks, gaming and mobile phone.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1423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646F7-69FD-4A60-800B-1F86FE5A2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407504"/>
            <a:ext cx="10018713" cy="1752599"/>
          </a:xfrm>
        </p:spPr>
        <p:txBody>
          <a:bodyPr>
            <a:normAutofit/>
          </a:bodyPr>
          <a:lstStyle/>
          <a:p>
            <a:r>
              <a:rPr lang="en-GB" sz="4800" b="1" dirty="0"/>
              <a:t>Advice on Cyberbullying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83BC5-371F-4BFF-9C52-80F25CF58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08313"/>
            <a:ext cx="10018713" cy="3882887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Discuss cyberbullying with your child – teach the importance of online respect and make sure they know they can talk to you if they have any worries or concerns.</a:t>
            </a:r>
          </a:p>
          <a:p>
            <a:r>
              <a:rPr lang="en-GB" dirty="0"/>
              <a:t>If they are a victim:</a:t>
            </a:r>
          </a:p>
          <a:p>
            <a:pPr marL="0" indent="0">
              <a:buNone/>
            </a:pPr>
            <a:r>
              <a:rPr lang="en-GB" sz="2600" b="1" dirty="0">
                <a:solidFill>
                  <a:srgbClr val="0070C0"/>
                </a:solidFill>
              </a:rPr>
              <a:t>DO</a:t>
            </a:r>
            <a:r>
              <a:rPr lang="en-GB" dirty="0"/>
              <a:t> save the evidence.</a:t>
            </a:r>
          </a:p>
          <a:p>
            <a:pPr marL="0" indent="0">
              <a:buNone/>
            </a:pPr>
            <a:r>
              <a:rPr lang="en-GB" sz="2600" b="1" dirty="0">
                <a:solidFill>
                  <a:srgbClr val="0070C0"/>
                </a:solidFill>
              </a:rPr>
              <a:t>DO</a:t>
            </a:r>
            <a:r>
              <a:rPr lang="en-GB" dirty="0"/>
              <a:t> report to the school/police.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0070C0"/>
                </a:solidFill>
              </a:rPr>
              <a:t>DO</a:t>
            </a:r>
            <a:r>
              <a:rPr lang="en-GB" dirty="0"/>
              <a:t> use online tools to block/report the perpetrator.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DON’T</a:t>
            </a:r>
            <a:r>
              <a:rPr lang="en-GB" dirty="0"/>
              <a:t> deny your child access to a device or service. They may feel punished when they are the victim.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DON’T</a:t>
            </a:r>
            <a:r>
              <a:rPr lang="en-GB" dirty="0"/>
              <a:t> retaliate.</a:t>
            </a:r>
          </a:p>
        </p:txBody>
      </p:sp>
    </p:spTree>
    <p:extLst>
      <p:ext uri="{BB962C8B-B14F-4D97-AF65-F5344CB8AC3E}">
        <p14:creationId xmlns:p14="http://schemas.microsoft.com/office/powerpoint/2010/main" val="7163536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112</TotalTime>
  <Words>654</Words>
  <Application>Microsoft Office PowerPoint</Application>
  <PresentationFormat>Widescreen</PresentationFormat>
  <Paragraphs>58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Century Gothic</vt:lpstr>
      <vt:lpstr>Corbel</vt:lpstr>
      <vt:lpstr>Parallax</vt:lpstr>
      <vt:lpstr>Online Safety Workshop</vt:lpstr>
      <vt:lpstr>Agenda</vt:lpstr>
      <vt:lpstr>How children spend their time online</vt:lpstr>
      <vt:lpstr>The online world can be exciting and inspiring. But it can have potential risks and it is important to manage and prevent these.</vt:lpstr>
      <vt:lpstr>The Issues children face online</vt:lpstr>
      <vt:lpstr>What is Grooming?</vt:lpstr>
      <vt:lpstr>Advice on Grooming</vt:lpstr>
      <vt:lpstr>What is Cyberbullying?</vt:lpstr>
      <vt:lpstr>Advice on Cyberbullying</vt:lpstr>
      <vt:lpstr>What is Sexting?</vt:lpstr>
      <vt:lpstr>Advice on Sexting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Reporting to CEOP</vt:lpstr>
      <vt:lpstr>Online Safety @ Ghyllgrove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Useful Resources</vt:lpstr>
      <vt:lpstr>Useful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Safety Workshop</dc:title>
  <dc:creator>Charlotte Zell</dc:creator>
  <cp:lastModifiedBy>Dale Collins</cp:lastModifiedBy>
  <cp:revision>8</cp:revision>
  <dcterms:created xsi:type="dcterms:W3CDTF">2021-09-13T08:20:26Z</dcterms:created>
  <dcterms:modified xsi:type="dcterms:W3CDTF">2021-11-03T14:28:17Z</dcterms:modified>
</cp:coreProperties>
</file>