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98" r:id="rId3"/>
    <p:sldId id="280" r:id="rId4"/>
    <p:sldId id="290" r:id="rId5"/>
    <p:sldId id="301" r:id="rId6"/>
    <p:sldId id="289" r:id="rId7"/>
    <p:sldId id="285" r:id="rId8"/>
    <p:sldId id="297" r:id="rId9"/>
    <p:sldId id="305" r:id="rId10"/>
    <p:sldId id="294" r:id="rId11"/>
    <p:sldId id="291" r:id="rId12"/>
    <p:sldId id="306" r:id="rId13"/>
    <p:sldId id="287" r:id="rId14"/>
    <p:sldId id="30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C707A-41A4-E6D9-CD56-6054CC8DB9AE}" v="426" dt="2021-09-29T15:34:30.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60"/>
  </p:normalViewPr>
  <p:slideViewPr>
    <p:cSldViewPr>
      <p:cViewPr varScale="1">
        <p:scale>
          <a:sx n="68" d="100"/>
          <a:sy n="68" d="100"/>
        </p:scale>
        <p:origin x="149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3D2165E-2870-4E96-A0E2-A90D3505353F}" type="datetimeFigureOut">
              <a:rPr lang="en-US"/>
              <a:pPr>
                <a:defRPr/>
              </a:pPr>
              <a:t>9/12/2024</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7E0568-B510-42E2-9CA0-2EFD69FE82E4}" type="slidenum">
              <a:rPr lang="en-US"/>
              <a:pPr>
                <a:defRPr/>
              </a:pPr>
              <a:t>‹#›</a:t>
            </a:fld>
            <a:endParaRPr lang="en-US"/>
          </a:p>
        </p:txBody>
      </p:sp>
    </p:spTree>
    <p:extLst>
      <p:ext uri="{BB962C8B-B14F-4D97-AF65-F5344CB8AC3E}">
        <p14:creationId xmlns:p14="http://schemas.microsoft.com/office/powerpoint/2010/main" val="1413729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dirty="0" err="1"/>
              <a:t>Bookbag</a:t>
            </a:r>
            <a:r>
              <a:rPr lang="en-US" dirty="0"/>
              <a:t> check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dirty="0" err="1"/>
              <a:t>Bookbag</a:t>
            </a:r>
            <a:r>
              <a:rPr lang="en-US" dirty="0"/>
              <a:t> check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6E7E0568-B510-42E2-9CA0-2EFD69FE82E4}"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D06849FC-FD74-41F4-B815-79E712843D0D}" type="datetimeFigureOut">
              <a:rPr lang="en-US"/>
              <a:pPr>
                <a:defRPr/>
              </a:pPr>
              <a:t>9/12/2024</a:t>
            </a:fld>
            <a:endParaRPr lang="en-GB" dirty="0"/>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43FDDB3B-46F6-423B-8AB8-C673EBBE07BE}"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7227A2A-6885-4C71-8FCC-F4632C18BC0C}" type="datetimeFigureOut">
              <a:rPr lang="en-US"/>
              <a:pPr>
                <a:defRPr/>
              </a:pPr>
              <a:t>9/12/2024</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E9DD21AA-DC92-4D89-BAF8-F8797BA29D5E}"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7DDB65E-1C1F-4658-B12B-7B2944D487DE}" type="datetimeFigureOut">
              <a:rPr lang="en-US"/>
              <a:pPr>
                <a:defRPr/>
              </a:pPr>
              <a:t>9/12/2024</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DA72777-9C28-40E4-AED9-DED112B46AA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1689E8C-3F11-423A-B01F-D8E2C6CF1426}" type="datetimeFigureOut">
              <a:rPr lang="en-US"/>
              <a:pPr>
                <a:defRPr/>
              </a:pPr>
              <a:t>9/12/2024</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2394B88-8655-4CB1-9704-38AA7DDD75BB}"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1B6560-A534-49AE-A81F-8C5821052464}" type="datetimeFigureOut">
              <a:rPr lang="en-US"/>
              <a:pPr>
                <a:defRPr/>
              </a:pPr>
              <a:t>9/12/2024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9F12D4-4CD2-413E-BC40-500BA7783816}"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3DCE72B-5CFE-4499-8BA1-8B037D9DA0B8}" type="datetimeFigureOut">
              <a:rPr lang="en-US"/>
              <a:pPr>
                <a:defRPr/>
              </a:pPr>
              <a:t>9/12/2024</a:t>
            </a:fld>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019D4DB-54FB-4661-A0F5-3B3B141DECCF}"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420ED74-0ACF-4DAA-808E-7B34C2FCAE14}" type="datetimeFigureOut">
              <a:rPr lang="en-US"/>
              <a:pPr>
                <a:defRPr/>
              </a:pPr>
              <a:t>9/12/2024</a:t>
            </a:fld>
            <a:endParaRPr lang="en-GB" dirty="0"/>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3AF05789-1540-4A2A-8295-1D827133697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BAE1E607-D5AB-4680-826B-5AE34C5A1586}" type="datetimeFigureOut">
              <a:rPr lang="en-US"/>
              <a:pPr>
                <a:defRPr/>
              </a:pPr>
              <a:t>9/12/2024</a:t>
            </a:fld>
            <a:endParaRPr lang="en-GB" dirty="0"/>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AA7E208A-AF10-43D8-B976-3B8EEADCBC0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ADE24CE-087A-499A-BF1E-0CC6FC392B9F}" type="datetimeFigureOut">
              <a:rPr lang="en-US"/>
              <a:pPr>
                <a:defRPr/>
              </a:pPr>
              <a:t>9/12/2024</a:t>
            </a:fld>
            <a:endParaRPr lang="en-GB" dirty="0"/>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6EBA1B0-3108-44DA-BC1E-A8F742E35C8D}"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7EC89E2-D67F-46A0-A4B2-F19BBE1F270D}" type="datetimeFigureOut">
              <a:rPr lang="en-US"/>
              <a:pPr>
                <a:defRPr/>
              </a:pPr>
              <a:t>9/12/2024</a:t>
            </a:fld>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9594C921-B1A2-4C43-AF95-4D96A665440B}"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87F0A7AD-B5CC-45E8-BBB3-DBA4C3888C5F}" type="datetimeFigureOut">
              <a:rPr lang="en-US"/>
              <a:pPr>
                <a:defRPr/>
              </a:pPr>
              <a:t>9/12/2024</a:t>
            </a:fld>
            <a:endParaRPr lang="en-GB" dirty="0"/>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A2C0130-F913-48A3-8094-4728FF2CE88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A5E415D-47A8-49D8-A192-84B9E590D5CB}" type="datetimeFigureOut">
              <a:rPr lang="en-US"/>
              <a:pPr>
                <a:defRPr/>
              </a:pPr>
              <a:t>9/12/2024</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328855E-1052-4670-A612-2E26EDA71177}" type="slidenum">
              <a:rPr lang="en-GB"/>
              <a:pPr>
                <a:defRPr/>
              </a:pPr>
              <a:t>‹#›</a:t>
            </a:fld>
            <a:endParaRPr lang="en-GB"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3" r:id="rId5"/>
    <p:sldLayoutId id="2147483752" r:id="rId6"/>
    <p:sldLayoutId id="2147483751" r:id="rId7"/>
    <p:sldLayoutId id="2147483750" r:id="rId8"/>
    <p:sldLayoutId id="2147483758" r:id="rId9"/>
    <p:sldLayoutId id="2147483749" r:id="rId10"/>
    <p:sldLayoutId id="214748374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parents@ghyllgrove.essex.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268760"/>
            <a:ext cx="7851648" cy="4073624"/>
          </a:xfrm>
        </p:spPr>
        <p:txBody>
          <a:bodyPr>
            <a:noAutofit/>
          </a:bodyPr>
          <a:lstStyle/>
          <a:p>
            <a:pPr algn="ctr" eaLnBrk="1" fontAlgn="auto" hangingPunct="1">
              <a:spcAft>
                <a:spcPts val="0"/>
              </a:spcAft>
              <a:defRPr/>
            </a:pPr>
            <a:r>
              <a:rPr lang="en-GB" sz="7500" dirty="0">
                <a:solidFill>
                  <a:srgbClr val="FFFFFF"/>
                </a:solidFill>
              </a:rPr>
              <a:t>Welcome to our  Nursery</a:t>
            </a:r>
            <a:br>
              <a:rPr lang="en-GB" sz="7500" dirty="0">
                <a:solidFill>
                  <a:srgbClr val="FFFFFF"/>
                </a:solidFill>
              </a:rPr>
            </a:br>
            <a:r>
              <a:rPr lang="en-GB" sz="7500" dirty="0">
                <a:solidFill>
                  <a:srgbClr val="FFFFFF"/>
                </a:solidFill>
              </a:rPr>
              <a:t> workshop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Information Pack </a:t>
            </a:r>
            <a:endParaRPr lang="en-GB" dirty="0"/>
          </a:p>
        </p:txBody>
      </p:sp>
      <p:sp>
        <p:nvSpPr>
          <p:cNvPr id="3" name="Content Placeholder 2"/>
          <p:cNvSpPr>
            <a:spLocks noGrp="1"/>
          </p:cNvSpPr>
          <p:nvPr>
            <p:ph idx="1"/>
          </p:nvPr>
        </p:nvSpPr>
        <p:spPr>
          <a:xfrm>
            <a:off x="107504" y="1556792"/>
            <a:ext cx="9036496" cy="4389437"/>
          </a:xfrm>
        </p:spPr>
        <p:txBody>
          <a:bodyPr/>
          <a:lstStyle/>
          <a:p>
            <a:pPr marL="0" indent="0">
              <a:buNone/>
            </a:pPr>
            <a:r>
              <a:rPr lang="en-GB" sz="2400" dirty="0">
                <a:latin typeface="Arial" panose="020B0604020202020204" pitchFamily="34" charset="0"/>
                <a:cs typeface="Arial" panose="020B0604020202020204" pitchFamily="34" charset="0"/>
              </a:rPr>
              <a:t>Look out for this pack in your child’s book bag:</a:t>
            </a:r>
          </a:p>
          <a:p>
            <a:r>
              <a:rPr lang="en-GB" sz="2400" dirty="0">
                <a:latin typeface="Arial"/>
                <a:cs typeface="Arial"/>
              </a:rPr>
              <a:t>2D Shape mat</a:t>
            </a:r>
          </a:p>
          <a:p>
            <a:r>
              <a:rPr lang="en-GB" sz="2400" dirty="0">
                <a:latin typeface="Arial" panose="020B0604020202020204" pitchFamily="34" charset="0"/>
                <a:cs typeface="Arial" panose="020B0604020202020204" pitchFamily="34" charset="0"/>
              </a:rPr>
              <a:t>WOW moments sheet</a:t>
            </a:r>
          </a:p>
          <a:p>
            <a:r>
              <a:rPr lang="en-GB" sz="2400" dirty="0">
                <a:latin typeface="Arial"/>
                <a:cs typeface="Arial"/>
              </a:rPr>
              <a:t>Pencil control sheet</a:t>
            </a:r>
            <a:endParaRPr lang="en-GB" sz="2400" dirty="0">
              <a:latin typeface="Arial" panose="020B0604020202020204" pitchFamily="34" charset="0"/>
              <a:cs typeface="Arial" panose="020B0604020202020204" pitchFamily="34" charset="0"/>
            </a:endParaRPr>
          </a:p>
          <a:p>
            <a:r>
              <a:rPr lang="en-GB" sz="2400" dirty="0">
                <a:latin typeface="Arial"/>
                <a:cs typeface="Arial"/>
              </a:rPr>
              <a:t>A Parent's Guide to Phase 1 Phonics </a:t>
            </a:r>
            <a:endParaRPr lang="en-GB" sz="2400" dirty="0">
              <a:latin typeface="Arial" panose="020B0604020202020204" pitchFamily="34" charset="0"/>
              <a:cs typeface="Arial" panose="020B0604020202020204" pitchFamily="34" charset="0"/>
            </a:endParaRPr>
          </a:p>
          <a:p>
            <a:r>
              <a:rPr lang="en-GB" sz="2400" dirty="0">
                <a:latin typeface="Arial"/>
                <a:cs typeface="Arial"/>
              </a:rPr>
              <a:t>Number word mat 0-10</a:t>
            </a:r>
          </a:p>
          <a:p>
            <a:r>
              <a:rPr lang="en-GB" sz="2400" dirty="0">
                <a:latin typeface="Arial"/>
                <a:cs typeface="Arial"/>
              </a:rPr>
              <a:t>Help your child with reading </a:t>
            </a:r>
            <a:endParaRPr lang="en-GB" sz="2400" dirty="0">
              <a:latin typeface="Arial" panose="020B0604020202020204" pitchFamily="34" charset="0"/>
              <a:cs typeface="Arial" panose="020B0604020202020204" pitchFamily="34" charset="0"/>
            </a:endParaRPr>
          </a:p>
          <a:p>
            <a:r>
              <a:rPr lang="en-GB" sz="2400" dirty="0">
                <a:latin typeface="Arial"/>
                <a:cs typeface="Arial"/>
              </a:rPr>
              <a:t>Tapestry information</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18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Visit our school website!</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19746"/>
            <a:ext cx="9144000" cy="4389437"/>
          </a:xfrm>
        </p:spPr>
        <p:txBody>
          <a:bodyPr/>
          <a:lstStyle/>
          <a:p>
            <a:pPr marL="0" indent="0" algn="ctr">
              <a:buNone/>
            </a:pPr>
            <a:r>
              <a:rPr lang="en-GB" dirty="0">
                <a:latin typeface="Arial" panose="020B0604020202020204" pitchFamily="34" charset="0"/>
                <a:cs typeface="Arial" panose="020B0604020202020204" pitchFamily="34" charset="0"/>
              </a:rPr>
              <a:t>Visit </a:t>
            </a:r>
            <a:r>
              <a:rPr lang="en-GB" dirty="0">
                <a:solidFill>
                  <a:srgbClr val="00B0F0"/>
                </a:solidFill>
                <a:latin typeface="Arial" panose="020B0604020202020204" pitchFamily="34" charset="0"/>
                <a:cs typeface="Arial" panose="020B0604020202020204" pitchFamily="34" charset="0"/>
              </a:rPr>
              <a:t>www.ghyllgroveprimaryschool.co.uk </a:t>
            </a:r>
          </a:p>
          <a:p>
            <a:r>
              <a:rPr lang="en-GB" dirty="0">
                <a:latin typeface="Arial" panose="020B0604020202020204" pitchFamily="34" charset="0"/>
                <a:cs typeface="Arial" panose="020B0604020202020204" pitchFamily="34" charset="0"/>
              </a:rPr>
              <a:t>Here you will find everything you need about our school.</a:t>
            </a:r>
          </a:p>
          <a:p>
            <a:r>
              <a:rPr lang="en-GB" dirty="0">
                <a:latin typeface="Arial" panose="020B0604020202020204" pitchFamily="34" charset="0"/>
                <a:cs typeface="Arial" panose="020B0604020202020204" pitchFamily="34" charset="0"/>
              </a:rPr>
              <a:t>Each class has their own page; here you will find important dates, homework tasks, newsletters and curriculum information.</a:t>
            </a:r>
          </a:p>
          <a:p>
            <a:r>
              <a:rPr lang="en-GB" dirty="0">
                <a:latin typeface="Arial" panose="020B0604020202020204" pitchFamily="34" charset="0"/>
                <a:cs typeface="Arial" panose="020B0604020202020204" pitchFamily="34" charset="0"/>
              </a:rPr>
              <a:t>These pages are updated regularly with photographs of what the children have learning each week.</a:t>
            </a:r>
          </a:p>
        </p:txBody>
      </p:sp>
      <p:pic>
        <p:nvPicPr>
          <p:cNvPr id="4" name="Picture 3">
            <a:extLst>
              <a:ext uri="{FF2B5EF4-FFF2-40B4-BE49-F238E27FC236}">
                <a16:creationId xmlns:a16="http://schemas.microsoft.com/office/drawing/2014/main" id="{FE6D8BBC-A261-4D92-860D-CA4972E41CEE}"/>
              </a:ext>
            </a:extLst>
          </p:cNvPr>
          <p:cNvPicPr>
            <a:picLocks noChangeAspect="1"/>
          </p:cNvPicPr>
          <p:nvPr/>
        </p:nvPicPr>
        <p:blipFill>
          <a:blip r:embed="rId2"/>
          <a:stretch>
            <a:fillRect/>
          </a:stretch>
        </p:blipFill>
        <p:spPr>
          <a:xfrm>
            <a:off x="2195736" y="4653136"/>
            <a:ext cx="5184576" cy="2057540"/>
          </a:xfrm>
          <a:prstGeom prst="rect">
            <a:avLst/>
          </a:prstGeom>
        </p:spPr>
      </p:pic>
    </p:spTree>
    <p:extLst>
      <p:ext uri="{BB962C8B-B14F-4D97-AF65-F5344CB8AC3E}">
        <p14:creationId xmlns:p14="http://schemas.microsoft.com/office/powerpoint/2010/main" val="425251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1738-591F-46FB-B311-4D8315CBEC76}"/>
              </a:ext>
            </a:extLst>
          </p:cNvPr>
          <p:cNvSpPr>
            <a:spLocks noGrp="1"/>
          </p:cNvSpPr>
          <p:nvPr>
            <p:ph type="title"/>
          </p:nvPr>
        </p:nvSpPr>
        <p:spPr/>
        <p:txBody>
          <a:bodyPr/>
          <a:lstStyle/>
          <a:p>
            <a:pPr algn="ctr"/>
            <a:r>
              <a:rPr lang="en-GB" dirty="0">
                <a:solidFill>
                  <a:schemeClr val="tx1"/>
                </a:solidFill>
                <a:effectLst>
                  <a:outerShdw blurRad="38100" dist="38100" dir="2700000" algn="tl">
                    <a:srgbClr val="000000">
                      <a:alpha val="43137"/>
                    </a:srgbClr>
                  </a:outerShdw>
                </a:effectLst>
              </a:rPr>
              <a:t>Class Pages – School Website</a:t>
            </a:r>
            <a:endParaRPr lang="en-GB" dirty="0"/>
          </a:p>
        </p:txBody>
      </p:sp>
      <p:sp>
        <p:nvSpPr>
          <p:cNvPr id="3" name="Content Placeholder 2">
            <a:extLst>
              <a:ext uri="{FF2B5EF4-FFF2-40B4-BE49-F238E27FC236}">
                <a16:creationId xmlns:a16="http://schemas.microsoft.com/office/drawing/2014/main" id="{B6E95957-C762-4950-B0E2-92C4312D13A2}"/>
              </a:ext>
            </a:extLst>
          </p:cNvPr>
          <p:cNvSpPr>
            <a:spLocks noGrp="1"/>
          </p:cNvSpPr>
          <p:nvPr>
            <p:ph idx="1"/>
          </p:nvPr>
        </p:nvSpPr>
        <p:spPr>
          <a:xfrm>
            <a:off x="457200" y="1935163"/>
            <a:ext cx="8229600" cy="4734197"/>
          </a:xfrm>
        </p:spPr>
        <p:txBody>
          <a:bodyPr/>
          <a:lstStyle/>
          <a:p>
            <a:pPr marL="0" indent="0">
              <a:buNone/>
            </a:pPr>
            <a:r>
              <a:rPr lang="en-GB" dirty="0">
                <a:latin typeface="Arial" panose="020B0604020202020204" pitchFamily="34" charset="0"/>
                <a:cs typeface="Arial" panose="020B0604020202020204" pitchFamily="34" charset="0"/>
              </a:rPr>
              <a:t>To access our class pages, please click the following:</a:t>
            </a:r>
          </a:p>
          <a:p>
            <a:pPr>
              <a:buFontTx/>
              <a:buChar char="-"/>
            </a:pPr>
            <a:r>
              <a:rPr lang="en-GB" dirty="0">
                <a:latin typeface="Arial" panose="020B0604020202020204" pitchFamily="34" charset="0"/>
                <a:cs typeface="Arial" panose="020B0604020202020204" pitchFamily="34" charset="0"/>
              </a:rPr>
              <a:t>Menu</a:t>
            </a:r>
          </a:p>
          <a:p>
            <a:pPr>
              <a:buFontTx/>
              <a:buChar char="-"/>
            </a:pPr>
            <a:r>
              <a:rPr lang="en-GB" dirty="0">
                <a:latin typeface="Arial" panose="020B0604020202020204" pitchFamily="34" charset="0"/>
                <a:cs typeface="Arial" panose="020B0604020202020204" pitchFamily="34" charset="0"/>
              </a:rPr>
              <a:t>Children</a:t>
            </a:r>
          </a:p>
          <a:p>
            <a:pPr>
              <a:buFontTx/>
              <a:buChar char="-"/>
            </a:pPr>
            <a:r>
              <a:rPr lang="en-GB" dirty="0">
                <a:latin typeface="Arial" panose="020B0604020202020204" pitchFamily="34" charset="0"/>
                <a:cs typeface="Arial" panose="020B0604020202020204" pitchFamily="34" charset="0"/>
              </a:rPr>
              <a:t>Class Pages</a:t>
            </a:r>
          </a:p>
          <a:p>
            <a:pPr>
              <a:buFontTx/>
              <a:buChar char="-"/>
            </a:pPr>
            <a:r>
              <a:rPr lang="en-GB" dirty="0">
                <a:latin typeface="Arial" panose="020B0604020202020204" pitchFamily="34" charset="0"/>
                <a:cs typeface="Arial" panose="020B0604020202020204" pitchFamily="34" charset="0"/>
              </a:rPr>
              <a:t>Nursery and Early Years</a:t>
            </a:r>
          </a:p>
          <a:p>
            <a:pPr>
              <a:buFontTx/>
              <a:buChar char="-"/>
            </a:pPr>
            <a:r>
              <a:rPr lang="en-GB" dirty="0">
                <a:latin typeface="Arial" panose="020B0604020202020204" pitchFamily="34" charset="0"/>
                <a:cs typeface="Arial" panose="020B0604020202020204" pitchFamily="34" charset="0"/>
              </a:rPr>
              <a:t>Select the Class Page</a:t>
            </a:r>
          </a:p>
          <a:p>
            <a:pPr>
              <a:buFontTx/>
              <a:buChar char="-"/>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On these pages you will find useful information, important dates, our daily routine and also what we are learning each week.</a:t>
            </a:r>
          </a:p>
          <a:p>
            <a:endParaRPr lang="en-GB" dirty="0"/>
          </a:p>
        </p:txBody>
      </p:sp>
    </p:spTree>
    <p:extLst>
      <p:ext uri="{BB962C8B-B14F-4D97-AF65-F5344CB8AC3E}">
        <p14:creationId xmlns:p14="http://schemas.microsoft.com/office/powerpoint/2010/main" val="86133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What we will learn each week</a:t>
            </a:r>
          </a:p>
        </p:txBody>
      </p:sp>
      <p:sp>
        <p:nvSpPr>
          <p:cNvPr id="3" name="Content Placeholder 2"/>
          <p:cNvSpPr>
            <a:spLocks noGrp="1"/>
          </p:cNvSpPr>
          <p:nvPr>
            <p:ph idx="1"/>
          </p:nvPr>
        </p:nvSpPr>
        <p:spPr>
          <a:xfrm>
            <a:off x="467544" y="1484784"/>
            <a:ext cx="8229600" cy="4389437"/>
          </a:xfrm>
        </p:spPr>
        <p:txBody>
          <a:bodyPr/>
          <a:lstStyle/>
          <a:p>
            <a:r>
              <a:rPr lang="en-GB" dirty="0">
                <a:latin typeface="Arial" panose="020B0604020202020204" pitchFamily="34" charset="0"/>
                <a:cs typeface="Arial" panose="020B0604020202020204" pitchFamily="34" charset="0"/>
              </a:rPr>
              <a:t>Every week these are changed to inform you of what the children will be learning in each area of the curriculum.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50" b="6951"/>
          <a:stretch/>
        </p:blipFill>
        <p:spPr>
          <a:xfrm>
            <a:off x="2699792" y="2420888"/>
            <a:ext cx="4176464" cy="4326757"/>
          </a:xfrm>
          <a:prstGeom prst="rect">
            <a:avLst/>
          </a:prstGeom>
        </p:spPr>
      </p:pic>
    </p:spTree>
    <p:extLst>
      <p:ext uri="{BB962C8B-B14F-4D97-AF65-F5344CB8AC3E}">
        <p14:creationId xmlns:p14="http://schemas.microsoft.com/office/powerpoint/2010/main" val="165284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Contact Us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19746"/>
            <a:ext cx="9144000" cy="4389437"/>
          </a:xfrm>
        </p:spPr>
        <p:txBody>
          <a:bodyPr/>
          <a:lstStyle/>
          <a:p>
            <a:pPr>
              <a:defRPr/>
            </a:pPr>
            <a:r>
              <a:rPr lang="en-US" altLang="en-US" dirty="0">
                <a:latin typeface="Arial" panose="020B0604020202020204" pitchFamily="34" charset="0"/>
                <a:cs typeface="Arial" panose="020B0604020202020204" pitchFamily="34" charset="0"/>
              </a:rPr>
              <a:t>Phone: 01268 450067</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Email: </a:t>
            </a:r>
            <a:r>
              <a:rPr lang="en-US" alt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parents@ghyllgrove.essex.sch.uk</a:t>
            </a:r>
            <a:r>
              <a:rPr lang="en-US" altLang="en-US" dirty="0">
                <a:solidFill>
                  <a:srgbClr val="0070C0"/>
                </a:solidFill>
                <a:latin typeface="Arial" panose="020B0604020202020204" pitchFamily="34" charset="0"/>
                <a:cs typeface="Arial" panose="020B0604020202020204" pitchFamily="34" charset="0"/>
              </a:rPr>
              <a:t> </a:t>
            </a:r>
          </a:p>
          <a:p>
            <a:pPr>
              <a:defRPr/>
            </a:pPr>
            <a:endParaRPr lang="en-US"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You can also keep updated by following us on Twitter: @</a:t>
            </a:r>
            <a:r>
              <a:rPr lang="en-GB" altLang="en-US" dirty="0" err="1">
                <a:latin typeface="Arial" panose="020B0604020202020204" pitchFamily="34" charset="0"/>
                <a:cs typeface="Arial" panose="020B0604020202020204" pitchFamily="34" charset="0"/>
              </a:rPr>
              <a:t>Ghyllgrove</a:t>
            </a:r>
            <a:endParaRPr lang="en-GB" altLang="en-US"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A512E05-E67D-4861-8A57-C8A4D571DBF5}"/>
              </a:ext>
            </a:extLst>
          </p:cNvPr>
          <p:cNvPicPr>
            <a:picLocks noChangeAspect="1"/>
          </p:cNvPicPr>
          <p:nvPr/>
        </p:nvPicPr>
        <p:blipFill>
          <a:blip r:embed="rId3"/>
          <a:stretch>
            <a:fillRect/>
          </a:stretch>
        </p:blipFill>
        <p:spPr>
          <a:xfrm>
            <a:off x="5148064" y="3983945"/>
            <a:ext cx="3693096" cy="2708618"/>
          </a:xfrm>
          <a:prstGeom prst="rect">
            <a:avLst/>
          </a:prstGeom>
        </p:spPr>
      </p:pic>
    </p:spTree>
    <p:extLst>
      <p:ext uri="{BB962C8B-B14F-4D97-AF65-F5344CB8AC3E}">
        <p14:creationId xmlns:p14="http://schemas.microsoft.com/office/powerpoint/2010/main" val="401875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95536" y="332656"/>
            <a:ext cx="8229600" cy="1143000"/>
          </a:xfrm>
        </p:spPr>
        <p:txBody>
          <a:bodyPr/>
          <a:lstStyle/>
          <a:p>
            <a:pPr algn="ctr" eaLnBrk="1" hangingPunct="1">
              <a:defRPr/>
            </a:pPr>
            <a:r>
              <a:rPr lang="en-GB" sz="5400" dirty="0">
                <a:solidFill>
                  <a:schemeClr val="tx1"/>
                </a:solidFill>
                <a:effectLst>
                  <a:outerShdw blurRad="38100" dist="38100" dir="2700000" algn="tl">
                    <a:srgbClr val="C0C0C0"/>
                  </a:outerShdw>
                </a:effectLst>
                <a:sym typeface="Comic Sans MS" pitchFamily="66" charset="0"/>
              </a:rPr>
              <a:t>Important Information</a:t>
            </a:r>
          </a:p>
        </p:txBody>
      </p:sp>
      <p:sp>
        <p:nvSpPr>
          <p:cNvPr id="18434" name="Content Placeholder 2"/>
          <p:cNvSpPr>
            <a:spLocks noGrp="1"/>
          </p:cNvSpPr>
          <p:nvPr>
            <p:ph idx="1"/>
          </p:nvPr>
        </p:nvSpPr>
        <p:spPr>
          <a:xfrm>
            <a:off x="-35772" y="904156"/>
            <a:ext cx="9144000" cy="5517232"/>
          </a:xfrm>
        </p:spPr>
        <p:txBody>
          <a:bodyPr/>
          <a:lstStyle/>
          <a:p>
            <a:endParaRPr lang="en-US" sz="2800" dirty="0">
              <a:solidFill>
                <a:srgbClr val="FF0000"/>
              </a:solidFill>
              <a:latin typeface="Arial" panose="020B0604020202020204" pitchFamily="34" charset="0"/>
              <a:cs typeface="Arial" panose="020B0604020202020204" pitchFamily="34" charset="0"/>
              <a:sym typeface="Comic Sans MS" pitchFamily="66" charset="0"/>
            </a:endParaRPr>
          </a:p>
          <a:p>
            <a:endParaRPr lang="en-US" sz="2800" dirty="0">
              <a:solidFill>
                <a:srgbClr val="FF0000"/>
              </a:solidFill>
              <a:latin typeface="Arial" panose="020B0604020202020204" pitchFamily="34" charset="0"/>
              <a:cs typeface="Arial" panose="020B0604020202020204" pitchFamily="34" charset="0"/>
              <a:sym typeface="Comic Sans MS" pitchFamily="66" charset="0"/>
            </a:endParaRPr>
          </a:p>
          <a:p>
            <a:r>
              <a:rPr lang="en-US" sz="2400" dirty="0">
                <a:solidFill>
                  <a:srgbClr val="FF0000"/>
                </a:solidFill>
                <a:latin typeface="Arial" panose="020B0604020202020204" pitchFamily="34" charset="0"/>
                <a:cs typeface="Arial" panose="020B0604020202020204" pitchFamily="34" charset="0"/>
                <a:sym typeface="Comic Sans MS" pitchFamily="66" charset="0"/>
              </a:rPr>
              <a:t>Share books: </a:t>
            </a:r>
            <a:r>
              <a:rPr lang="en-US" sz="2400" dirty="0">
                <a:latin typeface="Arial" panose="020B0604020202020204" pitchFamily="34" charset="0"/>
                <a:cs typeface="Arial" panose="020B0604020202020204" pitchFamily="34" charset="0"/>
                <a:sym typeface="Comic Sans MS" pitchFamily="66" charset="0"/>
              </a:rPr>
              <a:t>These are changed weekly on a Thursday. Please see the guidance sheet for additional activities to support reading at home. Children are currently given a share book to be read to at home. </a:t>
            </a:r>
          </a:p>
          <a:p>
            <a:r>
              <a:rPr lang="en-US" sz="2400" dirty="0">
                <a:latin typeface="Arial" panose="020B0604020202020204" pitchFamily="34" charset="0"/>
                <a:cs typeface="Arial" panose="020B0604020202020204" pitchFamily="34" charset="0"/>
                <a:sym typeface="Comic Sans MS" pitchFamily="66" charset="0"/>
              </a:rPr>
              <a:t>Leave books and home school diaries in book bags. Book bags to be in school everyday.</a:t>
            </a:r>
          </a:p>
          <a:p>
            <a:r>
              <a:rPr lang="en-US" sz="2400" dirty="0">
                <a:latin typeface="Arial" panose="020B0604020202020204" pitchFamily="34" charset="0"/>
                <a:cs typeface="Arial" panose="020B0604020202020204" pitchFamily="34" charset="0"/>
                <a:sym typeface="Comic Sans MS" pitchFamily="66" charset="0"/>
              </a:rPr>
              <a:t>Please add a comment in the Home School Diary to let us know you have shared the story at home. </a:t>
            </a:r>
          </a:p>
          <a:p>
            <a:r>
              <a:rPr lang="en-US" sz="2400" dirty="0">
                <a:latin typeface="Arial" panose="020B0604020202020204" pitchFamily="34" charset="0"/>
                <a:cs typeface="Arial" panose="020B0604020202020204" pitchFamily="34" charset="0"/>
                <a:sym typeface="Comic Sans MS" pitchFamily="66" charset="0"/>
              </a:rPr>
              <a:t>Book bags are important to have as not all the books fit into a backpack.</a:t>
            </a:r>
          </a:p>
          <a:p>
            <a:r>
              <a:rPr lang="en-US" sz="2400" dirty="0">
                <a:latin typeface="Arial"/>
                <a:cs typeface="Arial"/>
                <a:sym typeface="Comic Sans MS" pitchFamily="66" charset="0"/>
              </a:rPr>
              <a:t>Ensure clothes and footwear are labelled</a:t>
            </a:r>
            <a:r>
              <a:rPr lang="en-US" dirty="0">
                <a:latin typeface="Arial"/>
                <a:cs typeface="Arial"/>
                <a:sym typeface="Comic Sans MS" pitchFamily="66" charset="0"/>
              </a:rPr>
              <a:t>.</a:t>
            </a:r>
          </a:p>
          <a:p>
            <a:endParaRPr lang="en-US" dirty="0">
              <a:latin typeface="Arial"/>
              <a:cs typeface="Arial"/>
              <a:sym typeface="Comic Sans MS" pitchFamily="66" charset="0"/>
            </a:endParaRPr>
          </a:p>
        </p:txBody>
      </p:sp>
    </p:spTree>
    <p:extLst>
      <p:ext uri="{BB962C8B-B14F-4D97-AF65-F5344CB8AC3E}">
        <p14:creationId xmlns:p14="http://schemas.microsoft.com/office/powerpoint/2010/main" val="312014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95536" y="332656"/>
            <a:ext cx="8229600" cy="1143000"/>
          </a:xfrm>
        </p:spPr>
        <p:txBody>
          <a:bodyPr/>
          <a:lstStyle/>
          <a:p>
            <a:pPr algn="ctr" eaLnBrk="1" hangingPunct="1">
              <a:defRPr/>
            </a:pPr>
            <a:r>
              <a:rPr lang="en-GB" sz="5400" dirty="0">
                <a:solidFill>
                  <a:schemeClr val="tx1"/>
                </a:solidFill>
                <a:effectLst>
                  <a:outerShdw blurRad="38100" dist="38100" dir="2700000" algn="tl">
                    <a:srgbClr val="C0C0C0"/>
                  </a:outerShdw>
                </a:effectLst>
                <a:sym typeface="Comic Sans MS" pitchFamily="66" charset="0"/>
              </a:rPr>
              <a:t>Important Information</a:t>
            </a:r>
          </a:p>
        </p:txBody>
      </p:sp>
      <p:sp>
        <p:nvSpPr>
          <p:cNvPr id="18434" name="Content Placeholder 2"/>
          <p:cNvSpPr>
            <a:spLocks noGrp="1"/>
          </p:cNvSpPr>
          <p:nvPr>
            <p:ph idx="1"/>
          </p:nvPr>
        </p:nvSpPr>
        <p:spPr>
          <a:xfrm>
            <a:off x="0" y="1416652"/>
            <a:ext cx="9144000" cy="5517232"/>
          </a:xfrm>
        </p:spPr>
        <p:txBody>
          <a:bodyPr/>
          <a:lstStyle/>
          <a:p>
            <a:endParaRPr lang="en-US" dirty="0">
              <a:solidFill>
                <a:srgbClr val="FF0000"/>
              </a:solidFill>
              <a:latin typeface="Arial"/>
              <a:cs typeface="Arial"/>
              <a:sym typeface="Comic Sans MS" pitchFamily="66" charset="0"/>
            </a:endParaRPr>
          </a:p>
          <a:p>
            <a:r>
              <a:rPr lang="en-US" dirty="0">
                <a:latin typeface="Arial"/>
                <a:cs typeface="Arial"/>
                <a:sym typeface="Comic Sans MS" pitchFamily="66" charset="0"/>
              </a:rPr>
              <a:t>Ensure the office have an updated list of contact numbers</a:t>
            </a:r>
          </a:p>
          <a:p>
            <a:r>
              <a:rPr lang="en-US" dirty="0">
                <a:latin typeface="Arial"/>
                <a:cs typeface="Arial"/>
                <a:sym typeface="Comic Sans MS" pitchFamily="66" charset="0"/>
              </a:rPr>
              <a:t>If someone different is collecting your child, we must be informed and that person must bring ID. </a:t>
            </a:r>
          </a:p>
          <a:p>
            <a:r>
              <a:rPr lang="en-US" dirty="0">
                <a:latin typeface="Arial"/>
                <a:cs typeface="Arial"/>
                <a:sym typeface="Comic Sans MS" pitchFamily="66" charset="0"/>
              </a:rPr>
              <a:t>The school office must also be notified if your child is attending an appointment during school time and of any absences. </a:t>
            </a:r>
            <a:endParaRPr lang="en-US" dirty="0">
              <a:latin typeface="Arial"/>
              <a:cs typeface="Arial"/>
            </a:endParaRPr>
          </a:p>
          <a:p>
            <a:pPr marL="0" indent="0" algn="ctr">
              <a:buNone/>
            </a:pPr>
            <a:r>
              <a:rPr lang="en-US" dirty="0">
                <a:latin typeface="Arial"/>
                <a:cs typeface="Arial"/>
                <a:sym typeface="Comic Sans MS" pitchFamily="66" charset="0"/>
              </a:rPr>
              <a:t>*There is a 48-hour rule with sickness* </a:t>
            </a:r>
            <a:endParaRPr lang="en-US" dirty="0">
              <a:latin typeface="Arial" panose="020B0604020202020204" pitchFamily="34" charset="0"/>
              <a:cs typeface="Arial" panose="020B0604020202020204" pitchFamily="34" charset="0"/>
            </a:endParaRPr>
          </a:p>
          <a:p>
            <a:r>
              <a:rPr lang="en-US" dirty="0">
                <a:latin typeface="Arial"/>
                <a:cs typeface="Arial"/>
                <a:sym typeface="Comic Sans MS" pitchFamily="66" charset="0"/>
              </a:rPr>
              <a:t>Please let us know if your child has come into contact with childhood illnesses such as chicken pox and chest infections. </a:t>
            </a:r>
            <a:endParaRPr lang="en-US"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lgn="ctr"/>
            <a:r>
              <a:rPr lang="en-GB" sz="5400" dirty="0">
                <a:solidFill>
                  <a:schemeClr val="tx1"/>
                </a:solidFill>
                <a:effectLst>
                  <a:outerShdw blurRad="38100" dist="38100" dir="2700000" algn="tl">
                    <a:srgbClr val="C0C0C0"/>
                  </a:outerShdw>
                </a:effectLst>
                <a:sym typeface="Comic Sans MS" pitchFamily="66" charset="0"/>
              </a:rPr>
              <a:t>Important Information</a:t>
            </a:r>
            <a:endParaRPr lang="en-GB" dirty="0"/>
          </a:p>
        </p:txBody>
      </p:sp>
      <p:sp>
        <p:nvSpPr>
          <p:cNvPr id="3" name="Content Placeholder 2"/>
          <p:cNvSpPr>
            <a:spLocks noGrp="1"/>
          </p:cNvSpPr>
          <p:nvPr>
            <p:ph idx="1"/>
          </p:nvPr>
        </p:nvSpPr>
        <p:spPr>
          <a:xfrm>
            <a:off x="2060" y="1170030"/>
            <a:ext cx="9141940" cy="5944077"/>
          </a:xfrm>
        </p:spPr>
        <p:txBody>
          <a:bodyPr/>
          <a:lstStyle/>
          <a:p>
            <a:r>
              <a:rPr lang="en-US" sz="2550" dirty="0">
                <a:solidFill>
                  <a:srgbClr val="FF0000"/>
                </a:solidFill>
                <a:latin typeface="Arial"/>
                <a:cs typeface="Arial"/>
                <a:sym typeface="Comic Sans MS" pitchFamily="66" charset="0"/>
              </a:rPr>
              <a:t>PE: Thursday. </a:t>
            </a:r>
            <a:r>
              <a:rPr lang="en-US" sz="2550" dirty="0">
                <a:latin typeface="Arial"/>
                <a:cs typeface="Arial"/>
                <a:sym typeface="Comic Sans MS" pitchFamily="66" charset="0"/>
              </a:rPr>
              <a:t>We will start to use the hall for circle games and start to change for PE in the Spring Term. </a:t>
            </a:r>
            <a:endParaRPr lang="en-US" sz="2550" dirty="0">
              <a:latin typeface="Arial" panose="020B0604020202020204" pitchFamily="34" charset="0"/>
              <a:cs typeface="Arial" panose="020B0604020202020204" pitchFamily="34" charset="0"/>
            </a:endParaRPr>
          </a:p>
          <a:p>
            <a:pPr marL="0" indent="0">
              <a:buNone/>
            </a:pPr>
            <a:r>
              <a:rPr lang="en-US" sz="2550" dirty="0">
                <a:latin typeface="Arial"/>
                <a:cs typeface="Arial"/>
                <a:sym typeface="Comic Sans MS" pitchFamily="66" charset="0"/>
              </a:rPr>
              <a:t>Please make sure all clothing is named. No earrings to be worn for PE and hair should be tied back.</a:t>
            </a:r>
            <a:endParaRPr lang="en-US" sz="2550" dirty="0">
              <a:latin typeface="Arial"/>
              <a:cs typeface="Arial"/>
            </a:endParaRPr>
          </a:p>
          <a:p>
            <a:r>
              <a:rPr lang="en-GB" sz="2550" dirty="0">
                <a:solidFill>
                  <a:srgbClr val="FF0000"/>
                </a:solidFill>
                <a:latin typeface="Arial"/>
                <a:cs typeface="Arial"/>
              </a:rPr>
              <a:t>Additional items required:</a:t>
            </a:r>
          </a:p>
          <a:p>
            <a:pPr>
              <a:buFont typeface="Wingdings" panose="05000000000000000000" pitchFamily="2" charset="2"/>
              <a:buChar char="Ø"/>
            </a:pPr>
            <a:r>
              <a:rPr lang="en-GB" sz="2550" dirty="0">
                <a:latin typeface="Arial"/>
                <a:cs typeface="Arial"/>
              </a:rPr>
              <a:t>Wellies</a:t>
            </a:r>
          </a:p>
          <a:p>
            <a:pPr>
              <a:buFont typeface="Wingdings" panose="05000000000000000000" pitchFamily="2" charset="2"/>
              <a:buChar char="Ø"/>
            </a:pPr>
            <a:r>
              <a:rPr lang="en-GB" sz="2550" dirty="0">
                <a:latin typeface="Arial"/>
                <a:cs typeface="Arial"/>
              </a:rPr>
              <a:t>Spare change of clothes</a:t>
            </a:r>
          </a:p>
          <a:p>
            <a:pPr>
              <a:buFont typeface="Wingdings" panose="05000000000000000000" pitchFamily="2" charset="2"/>
              <a:buChar char="Ø"/>
            </a:pPr>
            <a:r>
              <a:rPr lang="en-GB" sz="2550" dirty="0">
                <a:latin typeface="Arial"/>
                <a:cs typeface="Arial"/>
              </a:rPr>
              <a:t>Book bag everyday – Please check this for letters daily.</a:t>
            </a:r>
          </a:p>
          <a:p>
            <a:pPr>
              <a:buFont typeface="Wingdings" panose="05000000000000000000" pitchFamily="2" charset="2"/>
              <a:buChar char="Ø"/>
            </a:pPr>
            <a:r>
              <a:rPr lang="en-GB" sz="2550" dirty="0">
                <a:latin typeface="Arial"/>
                <a:cs typeface="Arial"/>
              </a:rPr>
              <a:t>Return the reading book and reading record daily.</a:t>
            </a:r>
          </a:p>
          <a:p>
            <a:pPr>
              <a:buFont typeface="Wingdings" panose="05000000000000000000" pitchFamily="2" charset="2"/>
              <a:buChar char="Ø"/>
            </a:pPr>
            <a:r>
              <a:rPr lang="en-GB" sz="2550" dirty="0">
                <a:latin typeface="Arial"/>
                <a:cs typeface="Arial"/>
              </a:rPr>
              <a:t>All items to have names written in them.</a:t>
            </a:r>
          </a:p>
          <a:p>
            <a:pPr>
              <a:buFont typeface="Wingdings" panose="05000000000000000000" pitchFamily="2" charset="2"/>
              <a:buChar char="Ø"/>
            </a:pPr>
            <a:r>
              <a:rPr lang="en-GB" sz="2550" dirty="0">
                <a:latin typeface="Arial"/>
                <a:cs typeface="Arial"/>
              </a:rPr>
              <a:t>Water bottles – named.</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79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1847088"/>
            <a:ext cx="8280920" cy="4832092"/>
          </a:xfrm>
          <a:prstGeom prst="rect">
            <a:avLst/>
          </a:prstGeom>
          <a:noFill/>
        </p:spPr>
        <p:txBody>
          <a:bodyPr wrap="square" lIns="91440" tIns="45720" rIns="91440" bIns="45720" rtlCol="0" anchor="t">
            <a:spAutoFit/>
          </a:bodyPr>
          <a:lstStyle/>
          <a:p>
            <a:r>
              <a:rPr lang="en-GB" sz="2000" dirty="0"/>
              <a:t>Read, Write Inc is a phonic programme that is taught everyday. The children will learn sounds, letters and then use this knowledge to start reading words. They will also take part in daily letter formation practise which will support their writing.</a:t>
            </a:r>
            <a:endParaRPr lang="en-US" sz="2000" dirty="0"/>
          </a:p>
          <a:p>
            <a:r>
              <a:rPr lang="en-US" sz="2000" dirty="0"/>
              <a:t>W</a:t>
            </a:r>
            <a:r>
              <a:rPr lang="en-GB" sz="2000" dirty="0"/>
              <a:t>e will start Read Write Inc. in the summer term to help the children with the transition to Reception. </a:t>
            </a:r>
          </a:p>
          <a:p>
            <a:endParaRPr lang="en-US" sz="2000" dirty="0"/>
          </a:p>
          <a:p>
            <a:r>
              <a:rPr lang="en-US" sz="2000" dirty="0"/>
              <a:t>W</a:t>
            </a:r>
            <a:r>
              <a:rPr lang="en-GB" sz="2000" dirty="0"/>
              <a:t>e have started Phase 1 Phonics- Environmental sounds.</a:t>
            </a:r>
            <a:endParaRPr lang="en-US" sz="2000" dirty="0"/>
          </a:p>
          <a:p>
            <a:r>
              <a:rPr lang="en-US" sz="2000" dirty="0"/>
              <a:t>This phase focuses on developing children’s speaking, listening and awareness of sound. Developing these skills creates foundations for when children begin to learn their letters and sounds during Read Write Inc. During this phase, your child will begin to distinguish between different sounds within their environment and may begin to show an awareness of rhyme and alliteration</a:t>
            </a:r>
            <a:r>
              <a:rPr lang="en-US" sz="2400" dirty="0"/>
              <a:t>.</a:t>
            </a:r>
            <a:endParaRPr lang="en-GB" sz="2400" dirty="0"/>
          </a:p>
          <a:p>
            <a:endParaRPr lang="en-GB" sz="2400" dirty="0"/>
          </a:p>
        </p:txBody>
      </p:sp>
      <p:sp>
        <p:nvSpPr>
          <p:cNvPr id="4" name="Title 3"/>
          <p:cNvSpPr>
            <a:spLocks noGrp="1"/>
          </p:cNvSpPr>
          <p:nvPr>
            <p:ph type="title"/>
          </p:nvPr>
        </p:nvSpPr>
        <p:spPr/>
        <p:txBody>
          <a:bodyPr/>
          <a:lstStyle/>
          <a:p>
            <a:pPr algn="ctr"/>
            <a:r>
              <a:rPr lang="en-US" dirty="0"/>
              <a:t>Read Write Inc.</a:t>
            </a:r>
            <a:endParaRPr lang="en-GB" dirty="0"/>
          </a:p>
        </p:txBody>
      </p:sp>
    </p:spTree>
    <p:extLst>
      <p:ext uri="{BB962C8B-B14F-4D97-AF65-F5344CB8AC3E}">
        <p14:creationId xmlns:p14="http://schemas.microsoft.com/office/powerpoint/2010/main" val="365988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Wow Moments </a:t>
            </a:r>
          </a:p>
        </p:txBody>
      </p:sp>
      <p:sp>
        <p:nvSpPr>
          <p:cNvPr id="3" name="Content Placeholder 2"/>
          <p:cNvSpPr>
            <a:spLocks noGrp="1"/>
          </p:cNvSpPr>
          <p:nvPr>
            <p:ph idx="1"/>
          </p:nvPr>
        </p:nvSpPr>
        <p:spPr>
          <a:xfrm>
            <a:off x="593323" y="1124744"/>
            <a:ext cx="8229600" cy="4389437"/>
          </a:xfrm>
        </p:spPr>
        <p:txBody>
          <a:bodyPr/>
          <a:lstStyle/>
          <a:p>
            <a:r>
              <a:rPr lang="en-GB" dirty="0">
                <a:latin typeface="Arial" panose="020B0604020202020204" pitchFamily="34" charset="0"/>
                <a:cs typeface="Arial" panose="020B0604020202020204" pitchFamily="34" charset="0"/>
              </a:rPr>
              <a:t>If your child does something “wow” at home, please let us know!</a:t>
            </a:r>
          </a:p>
          <a:p>
            <a:pPr marL="0" indent="0">
              <a:buNone/>
            </a:pPr>
            <a:r>
              <a:rPr lang="en-GB" dirty="0">
                <a:latin typeface="Arial" panose="020B0604020202020204" pitchFamily="34" charset="0"/>
                <a:cs typeface="Arial" panose="020B0604020202020204" pitchFamily="34" charset="0"/>
              </a:rPr>
              <a:t>Examples</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Writes their full name</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Learns to ride a bike</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Moves up a class in swimming</a:t>
            </a: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Fill in the wow moment sheet and these will be shared with the rest of the class. </a:t>
            </a:r>
          </a:p>
        </p:txBody>
      </p:sp>
      <p:pic>
        <p:nvPicPr>
          <p:cNvPr id="4098" name="Picture 2" descr="\\GPS-Server\users$\miss.mckeon\Downloads\IMG_55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310" b="50000"/>
          <a:stretch/>
        </p:blipFill>
        <p:spPr bwMode="auto">
          <a:xfrm>
            <a:off x="2339752" y="5278095"/>
            <a:ext cx="4736742" cy="148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5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p:cNvSpPr>
          <p:nvPr>
            <p:ph type="body" idx="1"/>
          </p:nvPr>
        </p:nvSpPr>
        <p:spPr>
          <a:xfrm>
            <a:off x="179512" y="1935163"/>
            <a:ext cx="8784976" cy="4922837"/>
          </a:xfrm>
        </p:spPr>
        <p:txBody>
          <a:bodyPr/>
          <a:lstStyle/>
          <a:p>
            <a:pPr eaLnBrk="1" hangingPunct="1"/>
            <a:r>
              <a:rPr lang="en-GB" dirty="0">
                <a:latin typeface="Arial"/>
                <a:cs typeface="Arial"/>
              </a:rPr>
              <a:t>Sharing books, talking about the pictures.</a:t>
            </a:r>
          </a:p>
          <a:p>
            <a:pPr eaLnBrk="1" hangingPunct="1"/>
            <a:r>
              <a:rPr lang="en-GB" dirty="0">
                <a:latin typeface="Arial" panose="020B0604020202020204" pitchFamily="34" charset="0"/>
                <a:cs typeface="Arial" panose="020B0604020202020204" pitchFamily="34" charset="0"/>
              </a:rPr>
              <a:t>Read/share books at least 3 times a week.</a:t>
            </a:r>
          </a:p>
          <a:p>
            <a:pPr eaLnBrk="1" hangingPunct="1"/>
            <a:r>
              <a:rPr lang="en-GB" dirty="0">
                <a:latin typeface="Arial" panose="020B0604020202020204" pitchFamily="34" charset="0"/>
                <a:cs typeface="Arial" panose="020B0604020202020204" pitchFamily="34" charset="0"/>
              </a:rPr>
              <a:t>Encourage mark making, shopping lists etc.</a:t>
            </a:r>
          </a:p>
          <a:p>
            <a:pPr eaLnBrk="1" hangingPunct="1"/>
            <a:r>
              <a:rPr lang="en-GB" dirty="0">
                <a:latin typeface="Arial" panose="020B0604020202020204" pitchFamily="34" charset="0"/>
                <a:cs typeface="Arial" panose="020B0604020202020204" pitchFamily="34" charset="0"/>
              </a:rPr>
              <a:t>Encourage children to talk.</a:t>
            </a:r>
          </a:p>
          <a:p>
            <a:pPr eaLnBrk="1" hangingPunct="1"/>
            <a:r>
              <a:rPr lang="en-GB" dirty="0">
                <a:latin typeface="Arial"/>
                <a:cs typeface="Arial"/>
              </a:rPr>
              <a:t>Practise counting at any time: I.e. climbing the stairs, shopping, walking to school etc.</a:t>
            </a:r>
          </a:p>
          <a:p>
            <a:pPr eaLnBrk="1" hangingPunct="1"/>
            <a:r>
              <a:rPr lang="en-GB" dirty="0">
                <a:latin typeface="Arial" panose="020B0604020202020204" pitchFamily="34" charset="0"/>
                <a:cs typeface="Arial" panose="020B0604020202020204" pitchFamily="34" charset="0"/>
              </a:rPr>
              <a:t>Play simple board games.</a:t>
            </a:r>
          </a:p>
          <a:p>
            <a:pPr eaLnBrk="1" hangingPunct="1"/>
            <a:r>
              <a:rPr lang="en-GB" dirty="0">
                <a:latin typeface="Arial" panose="020B0604020202020204" pitchFamily="34" charset="0"/>
                <a:cs typeface="Arial" panose="020B0604020202020204" pitchFamily="34" charset="0"/>
              </a:rPr>
              <a:t>Sing number rhymes and songs together.</a:t>
            </a:r>
          </a:p>
          <a:p>
            <a:pPr eaLnBrk="1" hangingPunct="1"/>
            <a:r>
              <a:rPr lang="en-GB" dirty="0">
                <a:latin typeface="Arial" panose="020B0604020202020204" pitchFamily="34" charset="0"/>
                <a:cs typeface="Arial" panose="020B0604020202020204" pitchFamily="34" charset="0"/>
              </a:rPr>
              <a:t>Practise putting on coats, fastening buttons and zips etc.</a:t>
            </a:r>
          </a:p>
          <a:p>
            <a:pPr marL="0" indent="0">
              <a:buNone/>
            </a:pPr>
            <a:endParaRPr lang="en-US" dirty="0"/>
          </a:p>
        </p:txBody>
      </p:sp>
      <p:sp>
        <p:nvSpPr>
          <p:cNvPr id="2" name="Title 1"/>
          <p:cNvSpPr>
            <a:spLocks noGrp="1"/>
          </p:cNvSpPr>
          <p:nvPr>
            <p:ph type="title"/>
          </p:nvPr>
        </p:nvSpPr>
        <p:spPr/>
        <p:txBody>
          <a:bodyPr/>
          <a:lstStyle/>
          <a:p>
            <a:pPr algn="ctr"/>
            <a:r>
              <a:rPr lang="en-GB" dirty="0">
                <a:solidFill>
                  <a:schemeClr val="tx1"/>
                </a:solidFill>
                <a:effectLst>
                  <a:outerShdw blurRad="38100" dist="38100" dir="2700000" algn="tl">
                    <a:srgbClr val="000000">
                      <a:alpha val="43137"/>
                    </a:srgbClr>
                  </a:outerShdw>
                </a:effectLst>
              </a:rPr>
              <a:t>Supporting learning at home</a:t>
            </a:r>
            <a:endParaRPr lang="en-GB"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12738"/>
            <a:ext cx="8229600" cy="1143000"/>
          </a:xfrm>
        </p:spPr>
        <p:txBody>
          <a:bodyPr/>
          <a:lstStyle/>
          <a:p>
            <a:pPr algn="ctr"/>
            <a:r>
              <a:rPr lang="en-GB" sz="5400" dirty="0">
                <a:solidFill>
                  <a:schemeClr val="tx1"/>
                </a:solidFill>
                <a:effectLst>
                  <a:outerShdw blurRad="38100" dist="38100" dir="2700000" algn="tl">
                    <a:srgbClr val="000000">
                      <a:alpha val="43137"/>
                    </a:srgbClr>
                  </a:outerShdw>
                </a:effectLst>
              </a:rPr>
              <a:t>Assessment</a:t>
            </a:r>
            <a:endParaRPr lang="en-GB" dirty="0"/>
          </a:p>
        </p:txBody>
      </p:sp>
      <p:sp>
        <p:nvSpPr>
          <p:cNvPr id="3" name="Content Placeholder 2"/>
          <p:cNvSpPr>
            <a:spLocks noGrp="1"/>
          </p:cNvSpPr>
          <p:nvPr>
            <p:ph idx="1"/>
          </p:nvPr>
        </p:nvSpPr>
        <p:spPr>
          <a:xfrm>
            <a:off x="155575" y="1484784"/>
            <a:ext cx="5832648" cy="4752527"/>
          </a:xfrm>
        </p:spPr>
        <p:txBody>
          <a:bodyPr/>
          <a:lstStyle/>
          <a:p>
            <a:r>
              <a:rPr lang="en-GB" sz="2400" dirty="0">
                <a:latin typeface="Arial" panose="020B0604020202020204" pitchFamily="34" charset="0"/>
                <a:cs typeface="Arial" panose="020B0604020202020204" pitchFamily="34" charset="0"/>
              </a:rPr>
              <a:t>Assessments are made continuously through observations made by staff.</a:t>
            </a:r>
          </a:p>
          <a:p>
            <a:r>
              <a:rPr lang="en-GB" sz="2400" dirty="0">
                <a:latin typeface="Arial"/>
                <a:cs typeface="Arial"/>
              </a:rPr>
              <a:t>In EYFS, the majority of our assessment is based on photographs, videos and dialogue from the children. </a:t>
            </a:r>
            <a:endParaRPr lang="en-GB" sz="2400" dirty="0">
              <a:latin typeface="Arial" panose="020B0604020202020204" pitchFamily="34" charset="0"/>
              <a:cs typeface="Arial" panose="020B0604020202020204" pitchFamily="34" charset="0"/>
            </a:endParaRPr>
          </a:p>
          <a:p>
            <a:r>
              <a:rPr lang="en-GB" sz="2400" dirty="0">
                <a:latin typeface="Arial"/>
                <a:cs typeface="Arial"/>
              </a:rPr>
              <a:t>As the children progress throughout the year, they will begin to use Working Books which will be sent home at the end of the year.</a:t>
            </a:r>
          </a:p>
          <a:p>
            <a:r>
              <a:rPr lang="en-GB" sz="2400" dirty="0">
                <a:latin typeface="Arial" panose="020B0604020202020204" pitchFamily="34" charset="0"/>
                <a:cs typeface="Arial" panose="020B0604020202020204" pitchFamily="34" charset="0"/>
              </a:rPr>
              <a:t>Any areas of concern in your child's learning will be discussed with you at parent consultation meetings.</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AutoShape 2" descr="Evidence Me | Observations and assessment in the Early Years and beyond -  2simple.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Evidence Me | Observations and assessment in the Early Years and beyond -  2simple.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A0A94A05-7CA5-4EF7-9C50-D6C502CAB697}"/>
              </a:ext>
            </a:extLst>
          </p:cNvPr>
          <p:cNvPicPr>
            <a:picLocks noChangeAspect="1"/>
          </p:cNvPicPr>
          <p:nvPr/>
        </p:nvPicPr>
        <p:blipFill>
          <a:blip r:embed="rId2"/>
          <a:stretch>
            <a:fillRect/>
          </a:stretch>
        </p:blipFill>
        <p:spPr>
          <a:xfrm>
            <a:off x="6102469" y="4329098"/>
            <a:ext cx="2859272" cy="1908213"/>
          </a:xfrm>
          <a:prstGeom prst="rect">
            <a:avLst/>
          </a:prstGeom>
        </p:spPr>
      </p:pic>
      <p:pic>
        <p:nvPicPr>
          <p:cNvPr id="7" name="Picture 6">
            <a:extLst>
              <a:ext uri="{FF2B5EF4-FFF2-40B4-BE49-F238E27FC236}">
                <a16:creationId xmlns:a16="http://schemas.microsoft.com/office/drawing/2014/main" id="{6D6B3C98-CDDB-46C1-9124-86746E1B433A}"/>
              </a:ext>
            </a:extLst>
          </p:cNvPr>
          <p:cNvPicPr>
            <a:picLocks noChangeAspect="1"/>
          </p:cNvPicPr>
          <p:nvPr/>
        </p:nvPicPr>
        <p:blipFill>
          <a:blip r:embed="rId3"/>
          <a:stretch>
            <a:fillRect/>
          </a:stretch>
        </p:blipFill>
        <p:spPr>
          <a:xfrm>
            <a:off x="5943959" y="1608138"/>
            <a:ext cx="3017782" cy="2017951"/>
          </a:xfrm>
          <a:prstGeom prst="rect">
            <a:avLst/>
          </a:prstGeom>
        </p:spPr>
      </p:pic>
    </p:spTree>
    <p:extLst>
      <p:ext uri="{BB962C8B-B14F-4D97-AF65-F5344CB8AC3E}">
        <p14:creationId xmlns:p14="http://schemas.microsoft.com/office/powerpoint/2010/main" val="161825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2339-0B83-445A-8580-469F4AE6C60F}"/>
              </a:ext>
            </a:extLst>
          </p:cNvPr>
          <p:cNvSpPr>
            <a:spLocks noGrp="1"/>
          </p:cNvSpPr>
          <p:nvPr>
            <p:ph type="title"/>
          </p:nvPr>
        </p:nvSpPr>
        <p:spPr/>
        <p:txBody>
          <a:bodyPr/>
          <a:lstStyle/>
          <a:p>
            <a:pPr algn="ctr"/>
            <a:r>
              <a:rPr lang="en-GB" sz="4800" dirty="0">
                <a:solidFill>
                  <a:schemeClr val="tx1"/>
                </a:solidFill>
                <a:effectLst>
                  <a:outerShdw blurRad="38100" dist="38100" dir="2700000" algn="tl">
                    <a:srgbClr val="000000">
                      <a:alpha val="43137"/>
                    </a:srgbClr>
                  </a:outerShdw>
                </a:effectLst>
              </a:rPr>
              <a:t>Tapestry</a:t>
            </a:r>
            <a:endParaRPr lang="en-GB" dirty="0"/>
          </a:p>
        </p:txBody>
      </p:sp>
      <p:pic>
        <p:nvPicPr>
          <p:cNvPr id="4" name="Content Placeholder 3">
            <a:extLst>
              <a:ext uri="{FF2B5EF4-FFF2-40B4-BE49-F238E27FC236}">
                <a16:creationId xmlns:a16="http://schemas.microsoft.com/office/drawing/2014/main" id="{70643DC2-0A7C-41BD-B015-2575DA5918A9}"/>
              </a:ext>
            </a:extLst>
          </p:cNvPr>
          <p:cNvPicPr>
            <a:picLocks noGrp="1" noChangeAspect="1"/>
          </p:cNvPicPr>
          <p:nvPr>
            <p:ph idx="1"/>
          </p:nvPr>
        </p:nvPicPr>
        <p:blipFill>
          <a:blip r:embed="rId2"/>
          <a:stretch>
            <a:fillRect/>
          </a:stretch>
        </p:blipFill>
        <p:spPr>
          <a:xfrm>
            <a:off x="457200" y="2685117"/>
            <a:ext cx="8229600" cy="2889528"/>
          </a:xfrm>
          <a:prstGeom prst="rect">
            <a:avLst/>
          </a:prstGeom>
        </p:spPr>
      </p:pic>
    </p:spTree>
    <p:extLst>
      <p:ext uri="{BB962C8B-B14F-4D97-AF65-F5344CB8AC3E}">
        <p14:creationId xmlns:p14="http://schemas.microsoft.com/office/powerpoint/2010/main" val="745292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Opulent</Template>
  <TotalTime>2168</TotalTime>
  <Words>864</Words>
  <Application>Microsoft Office PowerPoint</Application>
  <PresentationFormat>On-screen Show (4:3)</PresentationFormat>
  <Paragraphs>90</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Comic Sans MS</vt:lpstr>
      <vt:lpstr>Constantia</vt:lpstr>
      <vt:lpstr>Wingdings</vt:lpstr>
      <vt:lpstr>Wingdings 2</vt:lpstr>
      <vt:lpstr>Flow</vt:lpstr>
      <vt:lpstr>Welcome to our  Nursery  workshop </vt:lpstr>
      <vt:lpstr>Important Information</vt:lpstr>
      <vt:lpstr>Important Information</vt:lpstr>
      <vt:lpstr>Important Information</vt:lpstr>
      <vt:lpstr>Read Write Inc.</vt:lpstr>
      <vt:lpstr>Wow Moments </vt:lpstr>
      <vt:lpstr>Supporting learning at home</vt:lpstr>
      <vt:lpstr>Assessment</vt:lpstr>
      <vt:lpstr>Tapestry</vt:lpstr>
      <vt:lpstr>Information Pack </vt:lpstr>
      <vt:lpstr>Visit our school website!</vt:lpstr>
      <vt:lpstr>Class Pages – School Website</vt:lpstr>
      <vt:lpstr>What we will learn each week</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Reception workshop part 1</dc:title>
  <dc:creator>Minnie</dc:creator>
  <cp:lastModifiedBy>Mrs.Webb</cp:lastModifiedBy>
  <cp:revision>200</cp:revision>
  <dcterms:created xsi:type="dcterms:W3CDTF">2010-09-06T17:47:36Z</dcterms:created>
  <dcterms:modified xsi:type="dcterms:W3CDTF">2024-09-12T07:16:28Z</dcterms:modified>
</cp:coreProperties>
</file>